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3.xml" ContentType="application/vnd.openxmlformats-officedocument.presentationml.tags+xml"/>
  <Override PartName="/ppt/notesSlides/notesSlide1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9.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27.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33.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34.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35.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2">
  <p:sldMasterIdLst>
    <p:sldMasterId id="2147483712" r:id="rId1"/>
  </p:sldMasterIdLst>
  <p:notesMasterIdLst>
    <p:notesMasterId r:id="rId53"/>
  </p:notesMasterIdLst>
  <p:handoutMasterIdLst>
    <p:handoutMasterId r:id="rId54"/>
  </p:handoutMasterIdLst>
  <p:sldIdLst>
    <p:sldId id="326" r:id="rId2"/>
    <p:sldId id="488" r:id="rId3"/>
    <p:sldId id="257" r:id="rId4"/>
    <p:sldId id="270" r:id="rId5"/>
    <p:sldId id="269" r:id="rId6"/>
    <p:sldId id="271" r:id="rId7"/>
    <p:sldId id="463" r:id="rId8"/>
    <p:sldId id="411" r:id="rId9"/>
    <p:sldId id="413" r:id="rId10"/>
    <p:sldId id="378" r:id="rId11"/>
    <p:sldId id="304" r:id="rId12"/>
    <p:sldId id="396" r:id="rId13"/>
    <p:sldId id="272" r:id="rId14"/>
    <p:sldId id="279" r:id="rId15"/>
    <p:sldId id="454" r:id="rId16"/>
    <p:sldId id="492" r:id="rId17"/>
    <p:sldId id="475" r:id="rId18"/>
    <p:sldId id="490" r:id="rId19"/>
    <p:sldId id="480" r:id="rId20"/>
    <p:sldId id="455" r:id="rId21"/>
    <p:sldId id="296" r:id="rId22"/>
    <p:sldId id="484" r:id="rId23"/>
    <p:sldId id="489" r:id="rId24"/>
    <p:sldId id="478" r:id="rId25"/>
    <p:sldId id="471" r:id="rId26"/>
    <p:sldId id="481" r:id="rId27"/>
    <p:sldId id="491" r:id="rId28"/>
    <p:sldId id="460" r:id="rId29"/>
    <p:sldId id="464" r:id="rId30"/>
    <p:sldId id="456" r:id="rId31"/>
    <p:sldId id="466" r:id="rId32"/>
    <p:sldId id="461" r:id="rId33"/>
    <p:sldId id="462" r:id="rId34"/>
    <p:sldId id="459" r:id="rId35"/>
    <p:sldId id="300" r:id="rId36"/>
    <p:sldId id="474" r:id="rId37"/>
    <p:sldId id="485" r:id="rId38"/>
    <p:sldId id="486" r:id="rId39"/>
    <p:sldId id="487" r:id="rId40"/>
    <p:sldId id="338" r:id="rId41"/>
    <p:sldId id="432" r:id="rId42"/>
    <p:sldId id="483" r:id="rId43"/>
    <p:sldId id="428" r:id="rId44"/>
    <p:sldId id="369" r:id="rId45"/>
    <p:sldId id="429" r:id="rId46"/>
    <p:sldId id="476" r:id="rId47"/>
    <p:sldId id="288" r:id="rId48"/>
    <p:sldId id="305" r:id="rId49"/>
    <p:sldId id="379" r:id="rId50"/>
    <p:sldId id="453" r:id="rId51"/>
    <p:sldId id="265" r:id="rId52"/>
  </p:sldIdLst>
  <p:sldSz cx="9144000" cy="6858000" type="screen4x3"/>
  <p:notesSz cx="7315200" cy="9601200"/>
  <p:embeddedFontLst>
    <p:embeddedFont>
      <p:font typeface="Candara" panose="020E0502030303020204" pitchFamily="34" charset="0"/>
      <p:regular r:id="rId55"/>
      <p:bold r:id="rId56"/>
      <p:italic r:id="rId57"/>
      <p:boldItalic r:id="rId58"/>
    </p:embeddedFont>
    <p:embeddedFont>
      <p:font typeface="Cambria Math" panose="02040503050406030204" pitchFamily="18" charset="0"/>
      <p:regular r:id="rId59"/>
    </p:embeddedFont>
    <p:embeddedFont>
      <p:font typeface="Century Gothic" panose="020B0502020202020204" pitchFamily="34" charset="0"/>
      <p:regular r:id="rId60"/>
      <p:bold r:id="rId61"/>
      <p:italic r:id="rId62"/>
      <p:boldItalic r:id="rId63"/>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3C1"/>
    <a:srgbClr val="B9E8FF"/>
    <a:srgbClr val="F14343"/>
    <a:srgbClr val="6BFDD7"/>
    <a:srgbClr val="6AFE98"/>
    <a:srgbClr val="6AFE78"/>
    <a:srgbClr val="6AFE8D"/>
    <a:srgbClr val="72F6BA"/>
    <a:srgbClr val="71F781"/>
    <a:srgbClr val="69FF7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11" autoAdjust="0"/>
    <p:restoredTop sz="88112" autoAdjust="0"/>
  </p:normalViewPr>
  <p:slideViewPr>
    <p:cSldViewPr snapToGrid="0">
      <p:cViewPr varScale="1">
        <p:scale>
          <a:sx n="76" d="100"/>
          <a:sy n="76" d="100"/>
        </p:scale>
        <p:origin x="1061" y="29"/>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120" d="100"/>
        <a:sy n="120" d="100"/>
      </p:scale>
      <p:origin x="0" y="0"/>
    </p:cViewPr>
  </p:sorterViewPr>
  <p:notesViewPr>
    <p:cSldViewPr snapToGrid="0">
      <p:cViewPr varScale="1">
        <p:scale>
          <a:sx n="83" d="100"/>
          <a:sy n="83" d="100"/>
        </p:scale>
        <p:origin x="-1224" y="-78"/>
      </p:cViewPr>
      <p:guideLst>
        <p:guide orient="horz" pos="3025"/>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4.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62"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s-HN"/>
          </a:p>
        </p:txBody>
      </p:sp>
      <p:sp>
        <p:nvSpPr>
          <p:cNvPr id="31747"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fld id="{40487D26-2F69-4E7E-8B30-658E0D4AE69A}" type="datetime1">
              <a:rPr lang="es-HN" smtClean="0"/>
              <a:pPr/>
              <a:t>10/5/2018</a:t>
            </a:fld>
            <a:endParaRPr lang="es-HN" dirty="0"/>
          </a:p>
        </p:txBody>
      </p:sp>
      <p:sp>
        <p:nvSpPr>
          <p:cNvPr id="31748" name="Rectangle 4"/>
          <p:cNvSpPr>
            <a:spLocks noGrp="1" noChangeArrowheads="1"/>
          </p:cNvSpPr>
          <p:nvPr>
            <p:ph type="ftr" sz="quarter" idx="2"/>
          </p:nvPr>
        </p:nvSpPr>
        <p:spPr bwMode="auto">
          <a:xfrm>
            <a:off x="0" y="9119474"/>
            <a:ext cx="4803648"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n-US"/>
          </a:p>
        </p:txBody>
      </p:sp>
      <p:sp>
        <p:nvSpPr>
          <p:cNvPr id="2457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endParaRPr lang="en-US"/>
          </a:p>
        </p:txBody>
      </p:sp>
      <p:sp>
        <p:nvSpPr>
          <p:cNvPr id="2458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300" b="1" dirty="0"/>
              <a:t>Flocculators with H/S&lt;5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a:t>
            </a:r>
            <a:r>
              <a:rPr lang="en-US" sz="1300"/>
              <a:t>the same for H/S&lt;5 as it is for H/S&gt;5.</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12</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13</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95DB3A-CF17-4D5C-8858-8558FD6346E7}" type="slidenum">
              <a:rPr lang="en-US"/>
              <a:pPr/>
              <a:t>14</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15</a:t>
            </a:fld>
            <a:endParaRPr lang="en-US"/>
          </a:p>
        </p:txBody>
      </p:sp>
    </p:spTree>
    <p:extLst>
      <p:ext uri="{BB962C8B-B14F-4D97-AF65-F5344CB8AC3E}">
        <p14:creationId xmlns:p14="http://schemas.microsoft.com/office/powerpoint/2010/main" val="1150618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16</a:t>
            </a:fld>
            <a:endParaRPr lang="en-US"/>
          </a:p>
        </p:txBody>
      </p:sp>
    </p:spTree>
    <p:extLst>
      <p:ext uri="{BB962C8B-B14F-4D97-AF65-F5344CB8AC3E}">
        <p14:creationId xmlns:p14="http://schemas.microsoft.com/office/powerpoint/2010/main" val="3191535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a hydraulic </a:t>
            </a:r>
            <a:r>
              <a:rPr lang="en-US" dirty="0" err="1"/>
              <a:t>flocculator</a:t>
            </a:r>
            <a:r>
              <a:rPr lang="en-US" dirty="0"/>
              <a:t> look like?</a:t>
            </a:r>
          </a:p>
          <a:p>
            <a:r>
              <a:rPr lang="en-US" dirty="0"/>
              <a:t>What do you need to</a:t>
            </a:r>
            <a:r>
              <a:rPr lang="en-US" baseline="0" dirty="0"/>
              <a:t> know in order to design a </a:t>
            </a:r>
            <a:r>
              <a:rPr lang="en-US" baseline="0" dirty="0" err="1"/>
              <a:t>flocculator</a:t>
            </a:r>
            <a:r>
              <a:rPr lang="en-US" baseline="0" dirty="0"/>
              <a:t>?</a:t>
            </a:r>
            <a:endParaRPr lang="en-US" dirty="0"/>
          </a:p>
          <a:p>
            <a:r>
              <a:rPr lang="en-US" dirty="0"/>
              <a:t>How</a:t>
            </a:r>
            <a:r>
              <a:rPr lang="en-US" baseline="0" dirty="0"/>
              <a:t> might we decide what the spacing should be between baffles?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18</a:t>
            </a:fld>
            <a:endParaRPr lang="en-US"/>
          </a:p>
        </p:txBody>
      </p:sp>
    </p:spTree>
    <p:extLst>
      <p:ext uri="{BB962C8B-B14F-4D97-AF65-F5344CB8AC3E}">
        <p14:creationId xmlns:p14="http://schemas.microsoft.com/office/powerpoint/2010/main" val="2296490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20</a:t>
            </a:fld>
            <a:endParaRPr lang="en-US"/>
          </a:p>
        </p:txBody>
      </p:sp>
    </p:spTree>
    <p:extLst>
      <p:ext uri="{BB962C8B-B14F-4D97-AF65-F5344CB8AC3E}">
        <p14:creationId xmlns:p14="http://schemas.microsoft.com/office/powerpoint/2010/main" val="1947485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6D6024-405F-4AF4-BFDE-5A7D18250CB6}" type="slidenum">
              <a:rPr lang="en-US"/>
              <a:pPr/>
              <a:t>21</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lang="en-US" noProof="0" dirty="0"/>
              <a:t>Likely much harder to attach than</a:t>
            </a:r>
            <a:r>
              <a:rPr lang="en-US" baseline="0" noProof="0" dirty="0"/>
              <a:t> to stay together once connected.</a:t>
            </a:r>
          </a:p>
          <a:p>
            <a:r>
              <a:rPr lang="en-US" baseline="0" noProof="0" dirty="0"/>
              <a:t>Flocs grow in low shear zones</a:t>
            </a:r>
          </a:p>
          <a:p>
            <a:r>
              <a:rPr lang="en-US" baseline="0" noProof="0" dirty="0"/>
              <a:t>Flocs breakup in high shear zones</a:t>
            </a:r>
          </a:p>
          <a:p>
            <a:endParaRPr lang="en-US" baseline="0" noProof="0" dirty="0"/>
          </a:p>
          <a:p>
            <a:r>
              <a:rPr lang="en-US" baseline="0" noProof="0" dirty="0"/>
              <a:t>Likely that initial attachment phase is more difficult than staying together once attached. Thus breakup likely doesn’t happen much in a uniform shear environment.</a:t>
            </a:r>
            <a:endParaRPr lang="en-US" noProof="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22</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25</a:t>
            </a:fld>
            <a:endParaRPr lang="en-US"/>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the operator control?</a:t>
            </a:r>
          </a:p>
          <a:p>
            <a:r>
              <a:rPr lang="en-US" dirty="0"/>
              <a:t>What changes in</a:t>
            </a:r>
            <a:r>
              <a:rPr lang="en-US" baseline="0" dirty="0"/>
              <a:t> a rain event?</a:t>
            </a:r>
          </a:p>
          <a:p>
            <a:r>
              <a:rPr lang="en-US" baseline="0" dirty="0"/>
              <a:t>What does the design engineer control?</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a:t>
            </a:fld>
            <a:endParaRPr lang="en-US"/>
          </a:p>
        </p:txBody>
      </p:sp>
    </p:spTree>
    <p:extLst>
      <p:ext uri="{BB962C8B-B14F-4D97-AF65-F5344CB8AC3E}">
        <p14:creationId xmlns:p14="http://schemas.microsoft.com/office/powerpoint/2010/main" val="1065959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26</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r>
              <a:rPr lang="en-US"/>
              <a:t>[PLACEHOLDER TEXT]</a:t>
            </a:r>
          </a:p>
        </p:txBody>
      </p:sp>
    </p:spTree>
    <p:extLst>
      <p:ext uri="{BB962C8B-B14F-4D97-AF65-F5344CB8AC3E}">
        <p14:creationId xmlns:p14="http://schemas.microsoft.com/office/powerpoint/2010/main" val="2170739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31</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is sheet width</a:t>
            </a:r>
          </a:p>
          <a:p>
            <a:r>
              <a:rPr lang="en-US" dirty="0"/>
              <a:t>Min is half sheet (hip</a:t>
            </a:r>
            <a:r>
              <a:rPr lang="en-US" baseline="0" dirty="0"/>
              <a:t> width) or the width required to not get an H/S less than 3.</a:t>
            </a:r>
          </a:p>
          <a:p>
            <a:r>
              <a:rPr lang="en-US" baseline="0" dirty="0"/>
              <a:t>Cycle is due to increasing number of channels (integers)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32</a:t>
            </a:fld>
            <a:endParaRPr lang="en-US"/>
          </a:p>
        </p:txBody>
      </p:sp>
    </p:spTree>
    <p:extLst>
      <p:ext uri="{BB962C8B-B14F-4D97-AF65-F5344CB8AC3E}">
        <p14:creationId xmlns:p14="http://schemas.microsoft.com/office/powerpoint/2010/main" val="3108332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Velocity is lower for low flow rates the distance between expansions is lower.</a:t>
            </a:r>
          </a:p>
          <a:p>
            <a:r>
              <a:rPr lang="en-US" dirty="0"/>
              <a:t>Velocity</a:t>
            </a:r>
            <a:r>
              <a:rPr lang="en-US" baseline="0" dirty="0"/>
              <a:t> increases in steps because there is an integer number of expansions per depth of flocculator.</a:t>
            </a:r>
          </a:p>
          <a:p>
            <a:r>
              <a:rPr lang="en-US" baseline="0" dirty="0"/>
              <a:t>Above 70 L/s there are no additional obstacles and the flocculator channel is just getting wider.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extLst>
      <p:ext uri="{BB962C8B-B14F-4D97-AF65-F5344CB8AC3E}">
        <p14:creationId xmlns:p14="http://schemas.microsoft.com/office/powerpoint/2010/main" val="456665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obstacles for 10 and 20 L/s. </a:t>
            </a:r>
          </a:p>
          <a:p>
            <a:r>
              <a:rPr lang="en-US" dirty="0"/>
              <a:t>Channels get wider</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34</a:t>
            </a:fld>
            <a:endParaRPr lang="en-US"/>
          </a:p>
        </p:txBody>
      </p:sp>
    </p:spTree>
    <p:extLst>
      <p:ext uri="{BB962C8B-B14F-4D97-AF65-F5344CB8AC3E}">
        <p14:creationId xmlns:p14="http://schemas.microsoft.com/office/powerpoint/2010/main" val="2818385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D60322-F3EC-4AA0-B5FF-7F0689E1B908}" type="slidenum">
              <a:rPr lang="en-US"/>
              <a:pPr/>
              <a:t>35</a:t>
            </a:fld>
            <a:endParaRPr lang="en-US"/>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36</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39</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41</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we decrease flow, then </a:t>
            </a:r>
            <a:r>
              <a:rPr lang="en-US" dirty="0" err="1"/>
              <a:t>Gtheta</a:t>
            </a:r>
            <a:r>
              <a:rPr lang="en-US" dirty="0"/>
              <a:t> decreases!!!! </a:t>
            </a:r>
            <a:endParaRPr lang="en-US" baseline="0" dirty="0"/>
          </a:p>
          <a:p>
            <a:r>
              <a:rPr lang="en-US" baseline="0" dirty="0"/>
              <a:t>For small H/S need to take the average energy dissipation rate and multiply by 2 to get the max.</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easy! Add obstructions!</a:t>
            </a:r>
            <a:r>
              <a:rPr lang="en-US" baseline="0" dirty="0"/>
              <a:t> Cylinders, plates, etc.</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43</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14F7E17-AA44-4934-84DD-DF1606C7A307}" type="slidenum">
              <a:rPr lang="en-US"/>
              <a:pPr/>
              <a:t>47</a:t>
            </a:fld>
            <a:endParaRPr lang="en-US"/>
          </a:p>
        </p:txBody>
      </p:sp>
      <p:sp>
        <p:nvSpPr>
          <p:cNvPr id="108546"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5638" tIns="47819" rIns="95638" bIns="47819" anchor="b"/>
          <a:lstStyle/>
          <a:p>
            <a:pPr algn="r" eaLnBrk="1" hangingPunct="1"/>
            <a:fld id="{6685AE01-EA25-4EE7-8AC3-DAA4E12D7E16}" type="slidenum">
              <a:rPr lang="en-US" sz="1300">
                <a:latin typeface="Arial" charset="0"/>
              </a:rPr>
              <a:pPr algn="r" eaLnBrk="1" hangingPunct="1"/>
              <a:t>47</a:t>
            </a:fld>
            <a:endParaRPr lang="en-US" sz="1300">
              <a:latin typeface="Arial" charset="0"/>
            </a:endParaRPr>
          </a:p>
        </p:txBody>
      </p:sp>
      <p:sp>
        <p:nvSpPr>
          <p:cNvPr id="108547" name="Rectangle 2"/>
          <p:cNvSpPr>
            <a:spLocks noGrp="1" noRot="1" noChangeAspect="1" noChangeArrowheads="1" noTextEdit="1"/>
          </p:cNvSpPr>
          <p:nvPr>
            <p:ph type="sldImg"/>
          </p:nvPr>
        </p:nvSpPr>
        <p:spPr>
          <a:xfrm>
            <a:off x="1260475" y="720725"/>
            <a:ext cx="4797425" cy="3598863"/>
          </a:xfrm>
          <a:ln/>
        </p:spPr>
      </p:sp>
      <p:sp>
        <p:nvSpPr>
          <p:cNvPr id="108548" name="Rectangle 3"/>
          <p:cNvSpPr>
            <a:spLocks noGrp="1" noChangeArrowheads="1"/>
          </p:cNvSpPr>
          <p:nvPr>
            <p:ph type="body" idx="1"/>
          </p:nvPr>
        </p:nvSpPr>
        <p:spPr/>
        <p:txBody>
          <a:bodyPr lIns="95638" tIns="47819" rIns="95638" bIns="47819"/>
          <a:lstStyle/>
          <a:p>
            <a:r>
              <a:rPr lang="es-HN" dirty="0" err="1"/>
              <a:t>The</a:t>
            </a:r>
            <a:r>
              <a:rPr lang="es-HN" dirty="0"/>
              <a:t> </a:t>
            </a:r>
            <a:r>
              <a:rPr lang="es-HN" dirty="0" err="1"/>
              <a:t>number</a:t>
            </a:r>
            <a:r>
              <a:rPr lang="es-HN" dirty="0"/>
              <a:t> of </a:t>
            </a:r>
            <a:r>
              <a:rPr lang="es-HN" dirty="0" err="1"/>
              <a:t>bonds</a:t>
            </a:r>
            <a:r>
              <a:rPr lang="es-HN" dirty="0"/>
              <a:t> per </a:t>
            </a:r>
            <a:r>
              <a:rPr lang="es-HN" dirty="0" err="1"/>
              <a:t>unit</a:t>
            </a:r>
            <a:r>
              <a:rPr lang="es-HN" dirty="0"/>
              <a:t> </a:t>
            </a:r>
            <a:r>
              <a:rPr lang="es-HN" dirty="0" err="1"/>
              <a:t>area</a:t>
            </a:r>
            <a:r>
              <a:rPr lang="es-HN" dirty="0"/>
              <a:t> in</a:t>
            </a:r>
            <a:r>
              <a:rPr lang="es-HN" baseline="0" dirty="0"/>
              <a:t> </a:t>
            </a:r>
            <a:r>
              <a:rPr lang="es-HN" baseline="0" dirty="0" err="1"/>
              <a:t>the</a:t>
            </a:r>
            <a:r>
              <a:rPr lang="es-HN" baseline="0" dirty="0"/>
              <a:t> central </a:t>
            </a:r>
            <a:r>
              <a:rPr lang="es-HN" baseline="0" dirty="0" err="1"/>
              <a:t>plane</a:t>
            </a:r>
            <a:r>
              <a:rPr lang="es-HN" baseline="0" dirty="0"/>
              <a:t> of </a:t>
            </a:r>
            <a:r>
              <a:rPr lang="es-HN" baseline="0" dirty="0" err="1"/>
              <a:t>the</a:t>
            </a:r>
            <a:r>
              <a:rPr lang="es-HN" baseline="0" dirty="0"/>
              <a:t> floc </a:t>
            </a:r>
            <a:r>
              <a:rPr lang="es-HN" baseline="0" dirty="0" err="1"/>
              <a:t>decreases</a:t>
            </a:r>
            <a:r>
              <a:rPr lang="es-HN" baseline="0" dirty="0"/>
              <a:t> as </a:t>
            </a:r>
            <a:r>
              <a:rPr lang="es-HN" baseline="0" dirty="0" err="1"/>
              <a:t>the</a:t>
            </a:r>
            <a:r>
              <a:rPr lang="es-HN" baseline="0" dirty="0"/>
              <a:t> floc </a:t>
            </a:r>
            <a:r>
              <a:rPr lang="es-HN" baseline="0" dirty="0" err="1"/>
              <a:t>grows</a:t>
            </a:r>
            <a:r>
              <a:rPr lang="es-HN" baseline="0" dirty="0"/>
              <a:t> </a:t>
            </a:r>
            <a:r>
              <a:rPr lang="es-HN" baseline="0" dirty="0" err="1"/>
              <a:t>larger</a:t>
            </a:r>
            <a:r>
              <a:rPr lang="es-HN" baseline="0" dirty="0"/>
              <a:t>.</a:t>
            </a:r>
            <a:endParaRPr lang="es-H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THE INFLUENCE OF VISCOSITY ON MIXING IN JET REACTORS</a:t>
            </a:r>
          </a:p>
          <a:p>
            <a:r>
              <a:rPr lang="en-US" sz="1300" dirty="0"/>
              <a:t>Jo BALDYGA, J. R. BOURNE* and R. V. GHOLAP</a:t>
            </a:r>
          </a:p>
          <a:p>
            <a:r>
              <a:rPr lang="en-US" sz="1300" i="1" dirty="0"/>
              <a:t>Chemical Engineering Science, Vol. 50, No. 12, pp. 1877-1880, 1995</a:t>
            </a:r>
            <a:endParaRPr lang="en-US" dirty="0"/>
          </a:p>
          <a:p>
            <a:r>
              <a:rPr lang="en-US" dirty="0"/>
              <a:t>It is expected that </a:t>
            </a:r>
            <a:r>
              <a:rPr lang="en-US" dirty="0" err="1"/>
              <a:t>P.Jet</a:t>
            </a:r>
            <a:r>
              <a:rPr lang="en-US" dirty="0"/>
              <a:t> is a function of</a:t>
            </a:r>
            <a:r>
              <a:rPr lang="en-US" baseline="0" dirty="0"/>
              <a:t> the jet geometry. </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“Overlap ratios of less than 5 result in normalized G-values</a:t>
            </a:r>
            <a:r>
              <a:rPr lang="en-US" baseline="0" dirty="0"/>
              <a:t> </a:t>
            </a:r>
            <a:r>
              <a:rPr lang="en-US" dirty="0"/>
              <a:t>of less than 1.5.” Towards optimal design parameters for around-the-end hydraulic flocculators, Johannes </a:t>
            </a:r>
            <a:r>
              <a:rPr lang="en-US" dirty="0" err="1"/>
              <a:t>Haarhoff</a:t>
            </a:r>
            <a:r>
              <a:rPr lang="en-US" dirty="0"/>
              <a:t> and </a:t>
            </a:r>
            <a:r>
              <a:rPr lang="en-US" dirty="0" err="1"/>
              <a:t>Jeremia</a:t>
            </a:r>
            <a:r>
              <a:rPr lang="en-US" dirty="0"/>
              <a:t> J. van der Walt.</a:t>
            </a:r>
          </a:p>
          <a:p>
            <a:r>
              <a:rPr lang="en-US" dirty="0"/>
              <a:t>Journal of Water Supply: Research and Technology—AQUA | 50.3 | 2001</a:t>
            </a:r>
          </a:p>
          <a:p>
            <a:endParaRPr lang="en-US" dirty="0"/>
          </a:p>
          <a:p>
            <a:r>
              <a:rPr lang="en-US" dirty="0"/>
              <a:t>We</a:t>
            </a:r>
            <a:r>
              <a:rPr lang="en-US" baseline="0" dirty="0"/>
              <a:t> can move from a G ratio to a EDR ratio by squaring the G ratio.</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50</a:t>
            </a:fld>
            <a:endParaRPr lang="en-US"/>
          </a:p>
        </p:txBody>
      </p:sp>
    </p:spTree>
    <p:extLst>
      <p:ext uri="{BB962C8B-B14F-4D97-AF65-F5344CB8AC3E}">
        <p14:creationId xmlns:p14="http://schemas.microsoft.com/office/powerpoint/2010/main" val="3119331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155175-C855-434A-A43E-8B3774316993}" type="slidenum">
              <a:rPr lang="en-US"/>
              <a:pPr/>
              <a:t>51</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es-HN" dirty="0" err="1"/>
              <a:t>These</a:t>
            </a:r>
            <a:r>
              <a:rPr lang="es-HN" dirty="0"/>
              <a:t> </a:t>
            </a:r>
            <a:r>
              <a:rPr lang="es-HN" dirty="0" err="1"/>
              <a:t>results</a:t>
            </a:r>
            <a:r>
              <a:rPr lang="es-HN" dirty="0"/>
              <a:t> </a:t>
            </a:r>
            <a:r>
              <a:rPr lang="es-HN" dirty="0" err="1"/>
              <a:t>require</a:t>
            </a:r>
            <a:r>
              <a:rPr lang="es-HN" dirty="0"/>
              <a:t> a </a:t>
            </a:r>
            <a:r>
              <a:rPr lang="es-HN" dirty="0" err="1"/>
              <a:t>Pi.PlaneJet</a:t>
            </a:r>
            <a:r>
              <a:rPr lang="es-HN" baseline="0" dirty="0"/>
              <a:t> </a:t>
            </a:r>
            <a:r>
              <a:rPr lang="es-HN" baseline="0" dirty="0" err="1"/>
              <a:t>value</a:t>
            </a:r>
            <a:r>
              <a:rPr lang="es-HN" baseline="0" dirty="0"/>
              <a:t> of 0.225. </a:t>
            </a:r>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FF6793-35F4-419A-B21A-699D7105B25E}" type="slidenum">
              <a:rPr lang="en-US"/>
              <a:pPr/>
              <a:t>4</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r>
              <a:rPr lang="es-HN"/>
              <a:t>planta de 50 Lps con 2 cámaras de sedimentación</a:t>
            </a:r>
          </a:p>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DBA8DE-4FC4-4792-9820-89A7D6C50076}" type="slidenum">
              <a:rPr lang="en-US"/>
              <a:pPr/>
              <a:t>5</a:t>
            </a:fld>
            <a:endParaRPr lang="en-US"/>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r>
              <a:rPr lang="es-HN" dirty="0"/>
              <a:t>planta de 50 </a:t>
            </a:r>
            <a:r>
              <a:rPr lang="es-HN" dirty="0" err="1"/>
              <a:t>Lps</a:t>
            </a:r>
            <a:r>
              <a:rPr lang="es-HN" dirty="0"/>
              <a:t> con 2 cámaras de sedimentación</a:t>
            </a:r>
          </a:p>
          <a:p>
            <a:endParaRPr lang="es-H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6</a:t>
            </a:fld>
            <a:endParaRPr 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9</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7.xml"/><Relationship Id="rId7" Type="http://schemas.openxmlformats.org/officeDocument/2006/relationships/image" Target="../media/image17.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8.xml"/><Relationship Id="rId10" Type="http://schemas.openxmlformats.org/officeDocument/2006/relationships/image" Target="../media/image20.png"/><Relationship Id="rId4" Type="http://schemas.openxmlformats.org/officeDocument/2006/relationships/slideLayout" Target="../slideLayouts/slideLayout5.xml"/><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0.xml"/><Relationship Id="rId7" Type="http://schemas.openxmlformats.org/officeDocument/2006/relationships/image" Target="../media/image45.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44.png"/><Relationship Id="rId11" Type="http://schemas.openxmlformats.org/officeDocument/2006/relationships/image" Target="../media/image24.png"/><Relationship Id="rId5" Type="http://schemas.openxmlformats.org/officeDocument/2006/relationships/notesSlide" Target="../notesSlides/notesSlide10.xml"/><Relationship Id="rId10" Type="http://schemas.openxmlformats.org/officeDocument/2006/relationships/image" Target="../media/image23.png"/><Relationship Id="rId4" Type="http://schemas.openxmlformats.org/officeDocument/2006/relationships/slideLayout" Target="../slideLayouts/slideLayout2.xml"/><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13.xml"/><Relationship Id="rId7" Type="http://schemas.openxmlformats.org/officeDocument/2006/relationships/image" Target="../media/image25.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8.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10statesstandards.com/waterrev2012.pd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png"/><Relationship Id="rId4" Type="http://schemas.openxmlformats.org/officeDocument/2006/relationships/tags" Target="../tags/tag4.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6.xml"/><Relationship Id="rId13" Type="http://schemas.openxmlformats.org/officeDocument/2006/relationships/image" Target="../media/image36.png"/><Relationship Id="rId3" Type="http://schemas.openxmlformats.org/officeDocument/2006/relationships/tags" Target="../tags/tag19.xml"/><Relationship Id="rId7" Type="http://schemas.openxmlformats.org/officeDocument/2006/relationships/slideLayout" Target="../slideLayouts/slideLayout2.xml"/><Relationship Id="rId12" Type="http://schemas.openxmlformats.org/officeDocument/2006/relationships/image" Target="../media/image35.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34.png"/><Relationship Id="rId5" Type="http://schemas.openxmlformats.org/officeDocument/2006/relationships/tags" Target="../tags/tag21.xml"/><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tags" Target="../tags/tag20.xml"/><Relationship Id="rId9" Type="http://schemas.openxmlformats.org/officeDocument/2006/relationships/image" Target="../media/image220.png"/><Relationship Id="rId1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32.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6.xml"/><Relationship Id="rId7" Type="http://schemas.openxmlformats.org/officeDocument/2006/relationships/image" Target="../media/image39.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slideLayout" Target="../slideLayouts/slideLayout5.xml"/><Relationship Id="rId11" Type="http://schemas.openxmlformats.org/officeDocument/2006/relationships/image" Target="../media/image42.png"/><Relationship Id="rId5" Type="http://schemas.openxmlformats.org/officeDocument/2006/relationships/tags" Target="../tags/tag28.xml"/><Relationship Id="rId10" Type="http://schemas.openxmlformats.org/officeDocument/2006/relationships/image" Target="../media/image41.png"/><Relationship Id="rId4" Type="http://schemas.openxmlformats.org/officeDocument/2006/relationships/tags" Target="../tags/tag27.xml"/><Relationship Id="rId9"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1.png"/><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image" Target="../media/image50.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image" Target="../media/image43.png"/><Relationship Id="rId5" Type="http://schemas.openxmlformats.org/officeDocument/2006/relationships/tags" Target="../tags/tag33.xml"/><Relationship Id="rId1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tags" Target="../tags/tag32.xml"/><Relationship Id="rId9" Type="http://schemas.openxmlformats.org/officeDocument/2006/relationships/image" Target="../media/image290.png"/><Relationship Id="rId14" Type="http://schemas.openxmlformats.org/officeDocument/2006/relationships/image" Target="../media/image52.png"/></Relationships>
</file>

<file path=ppt/slides/_rels/slide25.xml.rels><?xml version="1.0" encoding="UTF-8" standalone="yes"?>
<Relationships xmlns="http://schemas.openxmlformats.org/package/2006/relationships"><Relationship Id="rId8" Type="http://schemas.openxmlformats.org/officeDocument/2006/relationships/tags" Target="../tags/tag43.xml"/><Relationship Id="rId18" Type="http://schemas.openxmlformats.org/officeDocument/2006/relationships/image" Target="../media/image55.png"/><Relationship Id="rId3" Type="http://schemas.openxmlformats.org/officeDocument/2006/relationships/tags" Target="../tags/tag38.xml"/><Relationship Id="rId21" Type="http://schemas.openxmlformats.org/officeDocument/2006/relationships/image" Target="../media/image42.png"/><Relationship Id="rId7" Type="http://schemas.openxmlformats.org/officeDocument/2006/relationships/tags" Target="../tags/tag42.xml"/><Relationship Id="rId12" Type="http://schemas.openxmlformats.org/officeDocument/2006/relationships/image" Target="../media/image10.png"/><Relationship Id="rId17" Type="http://schemas.openxmlformats.org/officeDocument/2006/relationships/image" Target="../media/image37.png"/><Relationship Id="rId2" Type="http://schemas.openxmlformats.org/officeDocument/2006/relationships/tags" Target="../tags/tag37.xml"/><Relationship Id="rId16" Type="http://schemas.openxmlformats.org/officeDocument/2006/relationships/image" Target="../media/image57.png"/><Relationship Id="rId20" Type="http://schemas.openxmlformats.org/officeDocument/2006/relationships/image" Target="../media/image58.png"/><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image" Target="../media/image53.png"/><Relationship Id="rId24" Type="http://schemas.openxmlformats.org/officeDocument/2006/relationships/image" Target="../media/image61.png"/><Relationship Id="rId5" Type="http://schemas.openxmlformats.org/officeDocument/2006/relationships/tags" Target="../tags/tag40.xml"/><Relationship Id="rId23" Type="http://schemas.openxmlformats.org/officeDocument/2006/relationships/image" Target="../media/image60.png"/><Relationship Id="rId10" Type="http://schemas.openxmlformats.org/officeDocument/2006/relationships/notesSlide" Target="../notesSlides/notesSlide19.xml"/><Relationship Id="rId19" Type="http://schemas.openxmlformats.org/officeDocument/2006/relationships/image" Target="../media/image56.png"/><Relationship Id="rId4" Type="http://schemas.openxmlformats.org/officeDocument/2006/relationships/tags" Target="../tags/tag39.xml"/><Relationship Id="rId9" Type="http://schemas.openxmlformats.org/officeDocument/2006/relationships/slideLayout" Target="../slideLayouts/slideLayout5.xml"/><Relationship Id="rId22" Type="http://schemas.openxmlformats.org/officeDocument/2006/relationships/image" Target="../media/image59.png"/></Relationships>
</file>

<file path=ppt/slides/_rels/slide26.xml.rels><?xml version="1.0" encoding="UTF-8" standalone="yes"?>
<Relationships xmlns="http://schemas.openxmlformats.org/package/2006/relationships"><Relationship Id="rId13" Type="http://schemas.openxmlformats.org/officeDocument/2006/relationships/image" Target="../media/image64.png"/><Relationship Id="rId3" Type="http://schemas.openxmlformats.org/officeDocument/2006/relationships/tags" Target="../tags/tag46.xml"/><Relationship Id="rId7" Type="http://schemas.openxmlformats.org/officeDocument/2006/relationships/notesSlide" Target="../notesSlides/notesSlide20.xml"/><Relationship Id="rId12" Type="http://schemas.openxmlformats.org/officeDocument/2006/relationships/image" Target="../media/image62.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Layout" Target="../slideLayouts/slideLayout5.xml"/><Relationship Id="rId11" Type="http://schemas.openxmlformats.org/officeDocument/2006/relationships/image" Target="../media/image59.png"/><Relationship Id="rId5" Type="http://schemas.openxmlformats.org/officeDocument/2006/relationships/tags" Target="../tags/tag48.xml"/><Relationship Id="rId15" Type="http://schemas.openxmlformats.org/officeDocument/2006/relationships/image" Target="../media/image66.png"/><Relationship Id="rId10" Type="http://schemas.openxmlformats.org/officeDocument/2006/relationships/image" Target="../media/image85.png"/><Relationship Id="rId4" Type="http://schemas.openxmlformats.org/officeDocument/2006/relationships/tags" Target="../tags/tag47.xml"/><Relationship Id="rId1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59.png"/><Relationship Id="rId3" Type="http://schemas.openxmlformats.org/officeDocument/2006/relationships/tags" Target="../tags/tag51.xml"/><Relationship Id="rId7" Type="http://schemas.openxmlformats.org/officeDocument/2006/relationships/image" Target="../media/image110.png"/><Relationship Id="rId12" Type="http://schemas.openxmlformats.org/officeDocument/2006/relationships/image" Target="../media/image72.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Layout" Target="../slideLayouts/slideLayout5.xml"/><Relationship Id="rId11" Type="http://schemas.openxmlformats.org/officeDocument/2006/relationships/image" Target="../media/image71.png"/><Relationship Id="rId5" Type="http://schemas.openxmlformats.org/officeDocument/2006/relationships/tags" Target="../tags/tag53.xml"/><Relationship Id="rId10" Type="http://schemas.openxmlformats.org/officeDocument/2006/relationships/image" Target="../media/image70.png"/><Relationship Id="rId4" Type="http://schemas.openxmlformats.org/officeDocument/2006/relationships/tags" Target="../tags/tag52.xml"/><Relationship Id="rId9"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71.png"/><Relationship Id="rId3" Type="http://schemas.openxmlformats.org/officeDocument/2006/relationships/tags" Target="../tags/tag56.xml"/><Relationship Id="rId7" Type="http://schemas.openxmlformats.org/officeDocument/2006/relationships/slideLayout" Target="../slideLayouts/slideLayout2.xml"/><Relationship Id="rId12" Type="http://schemas.openxmlformats.org/officeDocument/2006/relationships/image" Target="../media/image65.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image" Target="../media/image52.png"/><Relationship Id="rId5" Type="http://schemas.openxmlformats.org/officeDocument/2006/relationships/tags" Target="../tags/tag58.xml"/><Relationship Id="rId15" Type="http://schemas.openxmlformats.org/officeDocument/2006/relationships/image" Target="../media/image72.png"/><Relationship Id="rId10" Type="http://schemas.openxmlformats.org/officeDocument/2006/relationships/image" Target="../media/image50.png"/><Relationship Id="rId4" Type="http://schemas.openxmlformats.org/officeDocument/2006/relationships/tags" Target="../tags/tag57.xml"/><Relationship Id="rId9" Type="http://schemas.openxmlformats.org/officeDocument/2006/relationships/image" Target="../media/image660.png"/><Relationship Id="rId14" Type="http://schemas.openxmlformats.org/officeDocument/2006/relationships/image" Target="../media/image73.png"/></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78.png"/><Relationship Id="rId3" Type="http://schemas.openxmlformats.org/officeDocument/2006/relationships/tags" Target="../tags/tag62.xml"/><Relationship Id="rId7" Type="http://schemas.openxmlformats.org/officeDocument/2006/relationships/slideLayout" Target="../slideLayouts/slideLayout5.xml"/><Relationship Id="rId12" Type="http://schemas.openxmlformats.org/officeDocument/2006/relationships/image" Target="../media/image77.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76.png"/><Relationship Id="rId5" Type="http://schemas.openxmlformats.org/officeDocument/2006/relationships/tags" Target="../tags/tag64.xml"/><Relationship Id="rId10" Type="http://schemas.openxmlformats.org/officeDocument/2006/relationships/image" Target="../media/image75.png"/><Relationship Id="rId4" Type="http://schemas.openxmlformats.org/officeDocument/2006/relationships/tags" Target="../tags/tag63.xml"/><Relationship Id="rId9" Type="http://schemas.openxmlformats.org/officeDocument/2006/relationships/image" Target="../media/image74.png"/><Relationship Id="rId1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3.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82.png"/><Relationship Id="rId5" Type="http://schemas.openxmlformats.org/officeDocument/2006/relationships/image" Target="../media/image81.emf"/><Relationship Id="rId4"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4.png"/><Relationship Id="rId7"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4.png"/><Relationship Id="rId4" Type="http://schemas.openxmlformats.org/officeDocument/2006/relationships/image" Target="../media/image86.png"/><Relationship Id="rId9" Type="http://schemas.openxmlformats.org/officeDocument/2006/relationships/image" Target="../media/image91.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image" Target="../media/image97.png"/><Relationship Id="rId18" Type="http://schemas.openxmlformats.org/officeDocument/2006/relationships/image" Target="../media/image101.png"/><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image" Target="../media/image95.emf"/><Relationship Id="rId17" Type="http://schemas.openxmlformats.org/officeDocument/2006/relationships/image" Target="../media/image100.png"/><Relationship Id="rId2" Type="http://schemas.openxmlformats.org/officeDocument/2006/relationships/tags" Target="../tags/tag68.xml"/><Relationship Id="rId16" Type="http://schemas.openxmlformats.org/officeDocument/2006/relationships/image" Target="../media/image99.png"/><Relationship Id="rId20" Type="http://schemas.openxmlformats.org/officeDocument/2006/relationships/image" Target="../media/image61.png"/><Relationship Id="rId1" Type="http://schemas.openxmlformats.org/officeDocument/2006/relationships/vmlDrawing" Target="../drawings/vmlDrawing2.vml"/><Relationship Id="rId6" Type="http://schemas.openxmlformats.org/officeDocument/2006/relationships/tags" Target="../tags/tag72.xml"/><Relationship Id="rId11" Type="http://schemas.openxmlformats.org/officeDocument/2006/relationships/oleObject" Target="../embeddings/oleObject2.bin"/><Relationship Id="rId5" Type="http://schemas.openxmlformats.org/officeDocument/2006/relationships/tags" Target="../tags/tag71.xml"/><Relationship Id="rId15" Type="http://schemas.openxmlformats.org/officeDocument/2006/relationships/image" Target="../media/image98.png"/><Relationship Id="rId10" Type="http://schemas.openxmlformats.org/officeDocument/2006/relationships/notesSlide" Target="../notesSlides/notesSlide27.xml"/><Relationship Id="rId19" Type="http://schemas.openxmlformats.org/officeDocument/2006/relationships/image" Target="../media/image102.png"/><Relationship Id="rId4" Type="http://schemas.openxmlformats.org/officeDocument/2006/relationships/tags" Target="../tags/tag70.xml"/><Relationship Id="rId9" Type="http://schemas.openxmlformats.org/officeDocument/2006/relationships/slideLayout" Target="../slideLayouts/slideLayout5.xml"/><Relationship Id="rId1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8.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image" Target="../media/image43.png"/><Relationship Id="rId18" Type="http://schemas.openxmlformats.org/officeDocument/2006/relationships/image" Target="../media/image105.png"/><Relationship Id="rId3" Type="http://schemas.openxmlformats.org/officeDocument/2006/relationships/tags" Target="../tags/tag79.xml"/><Relationship Id="rId7" Type="http://schemas.openxmlformats.org/officeDocument/2006/relationships/tags" Target="../tags/tag83.xml"/><Relationship Id="rId12" Type="http://schemas.openxmlformats.org/officeDocument/2006/relationships/image" Target="../media/image34.png"/><Relationship Id="rId17" Type="http://schemas.openxmlformats.org/officeDocument/2006/relationships/image" Target="../media/image111.png"/><Relationship Id="rId2" Type="http://schemas.openxmlformats.org/officeDocument/2006/relationships/tags" Target="../tags/tag78.xml"/><Relationship Id="rId16" Type="http://schemas.openxmlformats.org/officeDocument/2006/relationships/image" Target="../media/image109.png"/><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image" Target="../media/image99.png"/><Relationship Id="rId5" Type="http://schemas.openxmlformats.org/officeDocument/2006/relationships/tags" Target="../tags/tag81.xml"/><Relationship Id="rId15" Type="http://schemas.openxmlformats.org/officeDocument/2006/relationships/image" Target="../media/image108.png"/><Relationship Id="rId10" Type="http://schemas.openxmlformats.org/officeDocument/2006/relationships/image" Target="../media/image106.png"/><Relationship Id="rId4" Type="http://schemas.openxmlformats.org/officeDocument/2006/relationships/tags" Target="../tags/tag80.xml"/><Relationship Id="rId9" Type="http://schemas.openxmlformats.org/officeDocument/2006/relationships/slideLayout" Target="../slideLayouts/slideLayout5.xml"/><Relationship Id="rId14" Type="http://schemas.openxmlformats.org/officeDocument/2006/relationships/image" Target="../media/image107.png"/></Relationships>
</file>

<file path=ppt/slides/_rels/slide39.xml.rels><?xml version="1.0" encoding="UTF-8" standalone="yes"?>
<Relationships xmlns="http://schemas.openxmlformats.org/package/2006/relationships"><Relationship Id="rId8" Type="http://schemas.openxmlformats.org/officeDocument/2006/relationships/tags" Target="../tags/tag91.xml"/><Relationship Id="rId13" Type="http://schemas.openxmlformats.org/officeDocument/2006/relationships/image" Target="../media/image97.png"/><Relationship Id="rId18" Type="http://schemas.openxmlformats.org/officeDocument/2006/relationships/image" Target="../media/image114.png"/><Relationship Id="rId3" Type="http://schemas.openxmlformats.org/officeDocument/2006/relationships/tags" Target="../tags/tag86.xml"/><Relationship Id="rId7" Type="http://schemas.openxmlformats.org/officeDocument/2006/relationships/tags" Target="../tags/tag90.xml"/><Relationship Id="rId12" Type="http://schemas.openxmlformats.org/officeDocument/2006/relationships/image" Target="../media/image95.emf"/><Relationship Id="rId17" Type="http://schemas.openxmlformats.org/officeDocument/2006/relationships/image" Target="../media/image113.png"/><Relationship Id="rId2" Type="http://schemas.openxmlformats.org/officeDocument/2006/relationships/tags" Target="../tags/tag85.xml"/><Relationship Id="rId16" Type="http://schemas.openxmlformats.org/officeDocument/2006/relationships/image" Target="../media/image112.png"/><Relationship Id="rId20" Type="http://schemas.openxmlformats.org/officeDocument/2006/relationships/image" Target="../media/image61.png"/><Relationship Id="rId1" Type="http://schemas.openxmlformats.org/officeDocument/2006/relationships/vmlDrawing" Target="../drawings/vmlDrawing3.vml"/><Relationship Id="rId6" Type="http://schemas.openxmlformats.org/officeDocument/2006/relationships/tags" Target="../tags/tag89.xml"/><Relationship Id="rId11" Type="http://schemas.openxmlformats.org/officeDocument/2006/relationships/oleObject" Target="../embeddings/oleObject3.bin"/><Relationship Id="rId5" Type="http://schemas.openxmlformats.org/officeDocument/2006/relationships/tags" Target="../tags/tag88.xml"/><Relationship Id="rId15" Type="http://schemas.openxmlformats.org/officeDocument/2006/relationships/image" Target="../media/image98.png"/><Relationship Id="rId10" Type="http://schemas.openxmlformats.org/officeDocument/2006/relationships/notesSlide" Target="../notesSlides/notesSlide28.xml"/><Relationship Id="rId19" Type="http://schemas.openxmlformats.org/officeDocument/2006/relationships/image" Target="../media/image102.png"/><Relationship Id="rId4" Type="http://schemas.openxmlformats.org/officeDocument/2006/relationships/tags" Target="../tags/tag87.xml"/><Relationship Id="rId9" Type="http://schemas.openxmlformats.org/officeDocument/2006/relationships/slideLayout" Target="../slideLayouts/slideLayout5.xml"/><Relationship Id="rId1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9.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Layout" Target="../slideLayouts/slideLayout2.xml"/><Relationship Id="rId1" Type="http://schemas.openxmlformats.org/officeDocument/2006/relationships/tags" Target="../tags/tag94.xml"/><Relationship Id="rId5" Type="http://schemas.openxmlformats.org/officeDocument/2006/relationships/image" Target="../media/image121.png"/><Relationship Id="rId4" Type="http://schemas.openxmlformats.org/officeDocument/2006/relationships/image" Target="../media/image1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2.xml"/><Relationship Id="rId1" Type="http://schemas.openxmlformats.org/officeDocument/2006/relationships/tags" Target="../tags/tag95.xml"/><Relationship Id="rId4" Type="http://schemas.openxmlformats.org/officeDocument/2006/relationships/image" Target="../media/image123.jpeg"/></Relationships>
</file>

<file path=ppt/slides/_rels/slide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4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49.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tags" Target="../tags/tag108.xml"/><Relationship Id="rId26" Type="http://schemas.openxmlformats.org/officeDocument/2006/relationships/image" Target="../media/image131.png"/><Relationship Id="rId3" Type="http://schemas.openxmlformats.org/officeDocument/2006/relationships/tags" Target="../tags/tag98.xml"/><Relationship Id="rId34" Type="http://schemas.openxmlformats.org/officeDocument/2006/relationships/image" Target="../media/image138.png"/><Relationship Id="rId7" Type="http://schemas.openxmlformats.org/officeDocument/2006/relationships/tags" Target="../tags/tag102.xml"/><Relationship Id="rId12" Type="http://schemas.openxmlformats.org/officeDocument/2006/relationships/tags" Target="../tags/tag107.xml"/><Relationship Id="rId17" Type="http://schemas.openxmlformats.org/officeDocument/2006/relationships/image" Target="../media/image21.png"/><Relationship Id="rId25" Type="http://schemas.openxmlformats.org/officeDocument/2006/relationships/image" Target="../media/image130.png"/><Relationship Id="rId33" Type="http://schemas.openxmlformats.org/officeDocument/2006/relationships/image" Target="../media/image26.png"/><Relationship Id="rId2" Type="http://schemas.openxmlformats.org/officeDocument/2006/relationships/tags" Target="../tags/tag97.xml"/><Relationship Id="rId16" Type="http://schemas.openxmlformats.org/officeDocument/2006/relationships/notesSlide" Target="../notesSlides/notesSlide34.xml"/><Relationship Id="rId29" Type="http://schemas.openxmlformats.org/officeDocument/2006/relationships/image" Target="../media/image134.png"/><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tags" Target="../tags/tag106.xml"/><Relationship Id="rId24" Type="http://schemas.openxmlformats.org/officeDocument/2006/relationships/image" Target="../media/image129.png"/><Relationship Id="rId32" Type="http://schemas.openxmlformats.org/officeDocument/2006/relationships/image" Target="../media/image137.png"/><Relationship Id="rId5" Type="http://schemas.openxmlformats.org/officeDocument/2006/relationships/tags" Target="../tags/tag100.xml"/><Relationship Id="rId15" Type="http://schemas.openxmlformats.org/officeDocument/2006/relationships/slideLayout" Target="../slideLayouts/slideLayout5.xml"/><Relationship Id="rId23" Type="http://schemas.openxmlformats.org/officeDocument/2006/relationships/image" Target="../media/image320.png"/><Relationship Id="rId28" Type="http://schemas.openxmlformats.org/officeDocument/2006/relationships/image" Target="../media/image133.png"/><Relationship Id="rId36" Type="http://schemas.openxmlformats.org/officeDocument/2006/relationships/image" Target="../media/image140.png"/><Relationship Id="rId10" Type="http://schemas.openxmlformats.org/officeDocument/2006/relationships/tags" Target="../tags/tag105.xml"/><Relationship Id="rId31" Type="http://schemas.openxmlformats.org/officeDocument/2006/relationships/image" Target="../media/image136.png"/><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tags" Target="../tags/tag109.xml"/><Relationship Id="rId27" Type="http://schemas.openxmlformats.org/officeDocument/2006/relationships/image" Target="../media/image132.png"/><Relationship Id="rId30" Type="http://schemas.openxmlformats.org/officeDocument/2006/relationships/image" Target="../media/image135.png"/><Relationship Id="rId35" Type="http://schemas.openxmlformats.org/officeDocument/2006/relationships/image" Target="../media/image13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0.png"/><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13.w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43.png"/><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image" Target="../media/image142.png"/><Relationship Id="rId2" Type="http://schemas.openxmlformats.org/officeDocument/2006/relationships/tags" Target="../tags/tag111.xml"/><Relationship Id="rId16" Type="http://schemas.openxmlformats.org/officeDocument/2006/relationships/image" Target="../media/image25.png"/><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image" Target="../media/image141.png"/><Relationship Id="rId5" Type="http://schemas.openxmlformats.org/officeDocument/2006/relationships/tags" Target="../tags/tag114.xml"/><Relationship Id="rId15" Type="http://schemas.openxmlformats.org/officeDocument/2006/relationships/image" Target="../media/image145.png"/><Relationship Id="rId10" Type="http://schemas.openxmlformats.org/officeDocument/2006/relationships/image" Target="../media/image1410.png"/><Relationship Id="rId4" Type="http://schemas.openxmlformats.org/officeDocument/2006/relationships/tags" Target="../tags/tag113.xml"/><Relationship Id="rId9" Type="http://schemas.openxmlformats.org/officeDocument/2006/relationships/notesSlide" Target="../notesSlides/notesSlide35.xml"/><Relationship Id="rId14" Type="http://schemas.openxmlformats.org/officeDocument/2006/relationships/image" Target="../media/image144.png"/></Relationships>
</file>

<file path=ppt/slides/_rels/slide51.xml.rels><?xml version="1.0" encoding="UTF-8" standalone="yes"?>
<Relationships xmlns="http://schemas.openxmlformats.org/package/2006/relationships"><Relationship Id="rId8" Type="http://schemas.openxmlformats.org/officeDocument/2006/relationships/image" Target="../media/image146.wmf"/><Relationship Id="rId13" Type="http://schemas.openxmlformats.org/officeDocument/2006/relationships/image" Target="../media/image148.png"/><Relationship Id="rId3" Type="http://schemas.openxmlformats.org/officeDocument/2006/relationships/tags" Target="../tags/tag119.xml"/><Relationship Id="rId7" Type="http://schemas.openxmlformats.org/officeDocument/2006/relationships/notesSlide" Target="../notesSlides/notesSlide36.xml"/><Relationship Id="rId12" Type="http://schemas.openxmlformats.org/officeDocument/2006/relationships/image" Target="../media/image147.png"/><Relationship Id="rId2" Type="http://schemas.openxmlformats.org/officeDocument/2006/relationships/tags" Target="../tags/tag118.xml"/><Relationship Id="rId16" Type="http://schemas.openxmlformats.org/officeDocument/2006/relationships/image" Target="../media/image25.png"/><Relationship Id="rId1" Type="http://schemas.openxmlformats.org/officeDocument/2006/relationships/tags" Target="../tags/tag117.xml"/><Relationship Id="rId6" Type="http://schemas.openxmlformats.org/officeDocument/2006/relationships/slideLayout" Target="../slideLayouts/slideLayout5.xml"/><Relationship Id="rId11" Type="http://schemas.openxmlformats.org/officeDocument/2006/relationships/image" Target="../media/image1411.png"/><Relationship Id="rId5" Type="http://schemas.openxmlformats.org/officeDocument/2006/relationships/tags" Target="../tags/tag121.xml"/><Relationship Id="rId15" Type="http://schemas.openxmlformats.org/officeDocument/2006/relationships/image" Target="../media/image118.png"/><Relationship Id="rId10" Type="http://schemas.openxmlformats.org/officeDocument/2006/relationships/image" Target="../media/image1480.png"/><Relationship Id="rId4" Type="http://schemas.openxmlformats.org/officeDocument/2006/relationships/tags" Target="../tags/tag120.xml"/><Relationship Id="rId9" Type="http://schemas.openxmlformats.org/officeDocument/2006/relationships/image" Target="../media/image21.png"/><Relationship Id="rId14" Type="http://schemas.openxmlformats.org/officeDocument/2006/relationships/image" Target="../media/image149.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8051575" y="1462310"/>
            <a:ext cx="1092425" cy="5395689"/>
            <a:chOff x="8051575" y="1462310"/>
            <a:chExt cx="1092425"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sp>
          <p:nvSpPr>
            <p:cNvPr id="12" name="Freeform 11"/>
            <p:cNvSpPr/>
            <p:nvPr/>
          </p:nvSpPr>
          <p:spPr bwMode="auto">
            <a:xfrm>
              <a:off x="8051575" y="1707419"/>
              <a:ext cx="283221" cy="4337331"/>
            </a:xfrm>
            <a:custGeom>
              <a:avLst/>
              <a:gdLst>
                <a:gd name="connsiteX0" fmla="*/ 283221 w 283221"/>
                <a:gd name="connsiteY0" fmla="*/ 0 h 4337331"/>
                <a:gd name="connsiteX1" fmla="*/ 283221 w 283221"/>
                <a:gd name="connsiteY1" fmla="*/ 906308 h 4337331"/>
                <a:gd name="connsiteX2" fmla="*/ 0 w 283221"/>
                <a:gd name="connsiteY2" fmla="*/ 914400 h 4337331"/>
                <a:gd name="connsiteX3" fmla="*/ 24276 w 283221"/>
                <a:gd name="connsiteY3" fmla="*/ 4337331 h 4337331"/>
              </a:gdLst>
              <a:ahLst/>
              <a:cxnLst>
                <a:cxn ang="0">
                  <a:pos x="connsiteX0" y="connsiteY0"/>
                </a:cxn>
                <a:cxn ang="0">
                  <a:pos x="connsiteX1" y="connsiteY1"/>
                </a:cxn>
                <a:cxn ang="0">
                  <a:pos x="connsiteX2" y="connsiteY2"/>
                </a:cxn>
                <a:cxn ang="0">
                  <a:pos x="connsiteX3" y="connsiteY3"/>
                </a:cxn>
              </a:cxnLst>
              <a:rect l="l" t="t" r="r" b="b"/>
              <a:pathLst>
                <a:path w="283221" h="4337331">
                  <a:moveTo>
                    <a:pt x="283221" y="0"/>
                  </a:moveTo>
                  <a:lnTo>
                    <a:pt x="283221" y="906308"/>
                  </a:lnTo>
                  <a:lnTo>
                    <a:pt x="0" y="914400"/>
                  </a:lnTo>
                  <a:lnTo>
                    <a:pt x="24276" y="4337331"/>
                  </a:lnTo>
                </a:path>
              </a:pathLst>
            </a:custGeom>
            <a:noFill/>
            <a:ln w="28575"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3" name="TextBox 2"/>
          <p:cNvSpPr txBox="1"/>
          <p:nvPr/>
        </p:nvSpPr>
        <p:spPr>
          <a:xfrm>
            <a:off x="454559" y="6259397"/>
            <a:ext cx="7699608" cy="461665"/>
          </a:xfrm>
          <a:prstGeom prst="rect">
            <a:avLst/>
          </a:prstGeom>
          <a:noFill/>
        </p:spPr>
        <p:txBody>
          <a:bodyPr wrap="none" rtlCol="0">
            <a:spAutoFit/>
          </a:bodyPr>
          <a:lstStyle/>
          <a:p>
            <a:r>
              <a:rPr lang="en-US" sz="2400" dirty="0"/>
              <a:t>We need to measure this in one of the new AguaClara plants!</a:t>
            </a:r>
          </a:p>
        </p:txBody>
      </p:sp>
      <p:sp>
        <p:nvSpPr>
          <p:cNvPr id="4" name="TextBox 3"/>
          <p:cNvSpPr txBox="1"/>
          <p:nvPr/>
        </p:nvSpPr>
        <p:spPr>
          <a:xfrm>
            <a:off x="3997465" y="3487667"/>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17" name="Picture 16">
            <a:extLst>
              <a:ext uri="{FF2B5EF4-FFF2-40B4-BE49-F238E27FC236}">
                <a16:creationId xmlns:a16="http://schemas.microsoft.com/office/drawing/2014/main" id="{D1E29914-F73F-470F-ACB8-863B98EB8151}"/>
              </a:ext>
            </a:extLst>
          </p:cNvPr>
          <p:cNvPicPr>
            <a:picLocks noChangeAspect="1"/>
          </p:cNvPicPr>
          <p:nvPr>
            <p:custDataLst>
              <p:tags r:id="rId2"/>
            </p:custDataLst>
          </p:nvPr>
        </p:nvPicPr>
        <p:blipFill>
          <a:blip r:embed="rId9"/>
          <a:stretch>
            <a:fillRect/>
          </a:stretch>
        </p:blipFill>
        <p:spPr>
          <a:xfrm>
            <a:off x="584494" y="3533462"/>
            <a:ext cx="2530742" cy="797256"/>
          </a:xfrm>
          <a:prstGeom prst="rect">
            <a:avLst/>
          </a:prstGeom>
        </p:spPr>
      </p:pic>
      <p:pic>
        <p:nvPicPr>
          <p:cNvPr id="20" name="Picture 19">
            <a:extLst>
              <a:ext uri="{FF2B5EF4-FFF2-40B4-BE49-F238E27FC236}">
                <a16:creationId xmlns:a16="http://schemas.microsoft.com/office/drawing/2014/main" id="{B7553415-6019-41DA-9EA5-39CD756FACED}"/>
              </a:ext>
            </a:extLst>
          </p:cNvPr>
          <p:cNvPicPr>
            <a:picLocks noChangeAspect="1"/>
          </p:cNvPicPr>
          <p:nvPr>
            <p:custDataLst>
              <p:tags r:id="rId3"/>
            </p:custDataLst>
          </p:nvPr>
        </p:nvPicPr>
        <p:blipFill>
          <a:blip r:embed="rId10"/>
          <a:stretch>
            <a:fillRect/>
          </a:stretch>
        </p:blipFill>
        <p:spPr>
          <a:xfrm>
            <a:off x="467223" y="4466567"/>
            <a:ext cx="4322741" cy="806399"/>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3"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4" cstate="screen"/>
          <a:srcRect/>
          <a:stretch>
            <a:fillRect/>
          </a:stretch>
        </p:blipFill>
        <p:spPr bwMode="auto">
          <a:xfrm>
            <a:off x="6234544" y="0"/>
            <a:ext cx="1506385" cy="6096000"/>
          </a:xfrm>
          <a:prstGeom prst="rect">
            <a:avLst/>
          </a:prstGeom>
          <a:noFill/>
          <a:ln w="1">
            <a:noFill/>
            <a:miter lim="800000"/>
            <a:headEnd/>
            <a:tailEnd/>
          </a:ln>
        </p:spPr>
      </p:pic>
      <mc:AlternateContent xmlns:mc="http://schemas.openxmlformats.org/markup-compatibility/2006" xmlns:a14="http://schemas.microsoft.com/office/drawing/2010/main">
        <mc:Choice Requires="a14">
          <p:sp>
            <p:nvSpPr>
              <p:cNvPr id="6" name="Rectangle 5"/>
              <p:cNvSpPr/>
              <p:nvPr/>
            </p:nvSpPr>
            <p:spPr>
              <a:xfrm>
                <a:off x="6316254" y="6076845"/>
                <a:ext cx="1548052" cy="523220"/>
              </a:xfrm>
              <a:prstGeom prst="rect">
                <a:avLst/>
              </a:prstGeom>
            </p:spPr>
            <p:txBody>
              <a:bodyPr wrap="none">
                <a:spAutoFit/>
              </a:bodyPr>
              <a:lstStyle/>
              <a:p>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4</a:t>
                </a:r>
              </a:p>
            </p:txBody>
          </p:sp>
        </mc:Choice>
        <mc:Fallback xmlns="">
          <p:sp>
            <p:nvSpPr>
              <p:cNvPr id="6" name="Rectangle 5"/>
              <p:cNvSpPr>
                <a:spLocks noRot="1" noChangeAspect="1" noMove="1" noResize="1" noEditPoints="1" noAdjustHandles="1" noChangeArrowheads="1" noChangeShapeType="1" noTextEdit="1"/>
              </p:cNvSpPr>
              <p:nvPr/>
            </p:nvSpPr>
            <p:spPr>
              <a:xfrm>
                <a:off x="6316254" y="6076845"/>
                <a:ext cx="1548052" cy="523220"/>
              </a:xfrm>
              <a:prstGeom prst="rect">
                <a:avLst/>
              </a:prstGeom>
              <a:blipFill rotWithShape="1">
                <a:blip r:embed="rId5"/>
                <a:stretch>
                  <a:fillRect t="-11628" r="-7087"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7425827" y="6384175"/>
                <a:ext cx="1727589" cy="523220"/>
              </a:xfrm>
              <a:prstGeom prst="rect">
                <a:avLst/>
              </a:prstGeom>
            </p:spPr>
            <p:txBody>
              <a:bodyPr wrap="none">
                <a:spAutoFit/>
              </a:bodyPr>
              <a:lstStyle/>
              <a:p>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10</a:t>
                </a:r>
              </a:p>
            </p:txBody>
          </p:sp>
        </mc:Choice>
        <mc:Fallback xmlns="">
          <p:sp>
            <p:nvSpPr>
              <p:cNvPr id="7" name="Rectangle 6"/>
              <p:cNvSpPr>
                <a:spLocks noRot="1" noChangeAspect="1" noMove="1" noResize="1" noEditPoints="1" noAdjustHandles="1" noChangeArrowheads="1" noChangeShapeType="1" noTextEdit="1"/>
              </p:cNvSpPr>
              <p:nvPr/>
            </p:nvSpPr>
            <p:spPr>
              <a:xfrm>
                <a:off x="7425827" y="6384175"/>
                <a:ext cx="1727589" cy="523220"/>
              </a:xfrm>
              <a:prstGeom prst="rect">
                <a:avLst/>
              </a:prstGeom>
              <a:blipFill rotWithShape="1">
                <a:blip r:embed="rId6"/>
                <a:stretch>
                  <a:fillRect t="-11628" r="-5986" b="-31395"/>
                </a:stretch>
              </a:blipFill>
            </p:spPr>
            <p:txBody>
              <a:bodyPr/>
              <a:lstStyle/>
              <a:p>
                <a:r>
                  <a:rPr lang="en-US">
                    <a:noFill/>
                  </a:rPr>
                  <a:t> </a:t>
                </a:r>
              </a:p>
            </p:txBody>
          </p:sp>
        </mc:Fallback>
      </mc:AlternateContent>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0" y="5721927"/>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5366478" y="5678356"/>
            <a:ext cx="3401003" cy="523220"/>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Lst>
            <a:ahLst/>
            <a:cxnLst>
              <a:cxn ang="0">
                <a:pos x="connsiteX0" y="connsiteY0"/>
              </a:cxn>
              <a:cxn ang="0">
                <a:pos x="connsiteX1" y="connsiteY1"/>
              </a:cxn>
              <a:cxn ang="0">
                <a:pos x="connsiteX2" y="connsiteY2"/>
              </a:cxn>
            </a:cxnLst>
            <a:rect l="l" t="t" r="r" b="b"/>
            <a:pathLst>
              <a:path w="4251037" h="1223819">
                <a:moveTo>
                  <a:pt x="0" y="858982"/>
                </a:moveTo>
                <a:cubicBezTo>
                  <a:pt x="1421245" y="1041400"/>
                  <a:pt x="2842491" y="1223819"/>
                  <a:pt x="3546764" y="1080655"/>
                </a:cubicBezTo>
                <a:cubicBezTo>
                  <a:pt x="4251037" y="937491"/>
                  <a:pt x="3642592" y="177800"/>
                  <a:pt x="4225637"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endCxn id="3" idx="2"/>
          </p:cNvCxnSpPr>
          <p:nvPr/>
        </p:nvCxnSpPr>
        <p:spPr bwMode="auto">
          <a:xfrm flipV="1">
            <a:off x="8279476" y="6016191"/>
            <a:ext cx="538942" cy="367984"/>
          </a:xfrm>
          <a:prstGeom prst="straightConnector1">
            <a:avLst/>
          </a:prstGeom>
          <a:no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Why a transition at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of 5?</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8"/>
              <p:cNvSpPr>
                <a:spLocks noGrp="1"/>
              </p:cNvSpPr>
              <p:nvPr>
                <p:ph idx="1"/>
              </p:nvPr>
            </p:nvSpPr>
            <p:spPr>
              <a:xfrm>
                <a:off x="457200" y="1600200"/>
                <a:ext cx="7634835" cy="4525963"/>
              </a:xfrm>
            </p:spPr>
            <p:txBody>
              <a:bodyPr/>
              <a:lstStyle/>
              <a:p>
                <a:r>
                  <a:rPr lang="en-US" dirty="0"/>
                  <a:t>Jets expand in width at the rate of approximately 1 unit in width per 10 units forward</a:t>
                </a:r>
              </a:p>
              <a:p>
                <a:r>
                  <a:rPr lang="en-US" dirty="0"/>
                  <a:t>Expansion length is 10(0.6S)</a:t>
                </a:r>
              </a:p>
              <a:p>
                <a:r>
                  <a:rPr lang="en-US" dirty="0"/>
                  <a:t>Expansion requires a distance of approximately 6S</a:t>
                </a:r>
              </a:p>
              <a:p>
                <a:r>
                  <a:rPr lang="en-US" dirty="0"/>
                  <a:t>The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transition is related to the distance required for the jet to fully expand</a:t>
                </a:r>
              </a:p>
            </p:txBody>
          </p:sp>
        </mc:Choice>
        <mc:Fallback xmlns="">
          <p:sp>
            <p:nvSpPr>
              <p:cNvPr id="19" name="Content Placeholder 18"/>
              <p:cNvSpPr>
                <a:spLocks noGrp="1" noRot="1" noChangeAspect="1" noMove="1" noResize="1" noEditPoints="1" noAdjustHandles="1" noChangeArrowheads="1" noChangeShapeType="1" noTextEdit="1"/>
              </p:cNvSpPr>
              <p:nvPr>
                <p:ph idx="1"/>
              </p:nvPr>
            </p:nvSpPr>
            <p:spPr>
              <a:xfrm>
                <a:off x="457200" y="1600200"/>
                <a:ext cx="7634835" cy="4525963"/>
              </a:xfrm>
              <a:blipFill rotWithShape="1">
                <a:blip r:embed="rId7"/>
                <a:stretch>
                  <a:fillRect l="-3674" t="-7547" r="-1917" b="-9838"/>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D38FD4D-21BF-4AD8-BFB2-221A4A325E3F}"/>
              </a:ext>
            </a:extLst>
          </p:cNvPr>
          <p:cNvGrpSpPr/>
          <p:nvPr/>
        </p:nvGrpSpPr>
        <p:grpSpPr>
          <a:xfrm>
            <a:off x="8350923" y="1600200"/>
            <a:ext cx="793077" cy="7556161"/>
            <a:chOff x="1450585" y="0"/>
            <a:chExt cx="793077" cy="7556161"/>
          </a:xfrm>
        </p:grpSpPr>
        <p:grpSp>
          <p:nvGrpSpPr>
            <p:cNvPr id="10" name="Group 9">
              <a:extLst>
                <a:ext uri="{FF2B5EF4-FFF2-40B4-BE49-F238E27FC236}">
                  <a16:creationId xmlns:a16="http://schemas.microsoft.com/office/drawing/2014/main" id="{F83468F2-4C48-4F26-9AC4-93B60A7B4474}"/>
                </a:ext>
              </a:extLst>
            </p:cNvPr>
            <p:cNvGrpSpPr/>
            <p:nvPr/>
          </p:nvGrpSpPr>
          <p:grpSpPr>
            <a:xfrm>
              <a:off x="1450585" y="0"/>
              <a:ext cx="793077" cy="7556161"/>
              <a:chOff x="2951123" y="-972481"/>
              <a:chExt cx="793077" cy="7556161"/>
            </a:xfrm>
          </p:grpSpPr>
          <p:pic>
            <p:nvPicPr>
              <p:cNvPr id="20" name="Picture 1">
                <a:extLst>
                  <a:ext uri="{FF2B5EF4-FFF2-40B4-BE49-F238E27FC236}">
                    <a16:creationId xmlns:a16="http://schemas.microsoft.com/office/drawing/2014/main" id="{DC2D0E9A-B188-428B-84F2-F749A885597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ADC6D2D6-D154-45AD-B1D3-F90A87ECF035}"/>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22" name="Freeform 13">
                <a:extLst>
                  <a:ext uri="{FF2B5EF4-FFF2-40B4-BE49-F238E27FC236}">
                    <a16:creationId xmlns:a16="http://schemas.microsoft.com/office/drawing/2014/main" id="{D3E345FC-6A51-4470-9523-D8361A347BBF}"/>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1" name="Picture 10">
              <a:extLst>
                <a:ext uri="{FF2B5EF4-FFF2-40B4-BE49-F238E27FC236}">
                  <a16:creationId xmlns:a16="http://schemas.microsoft.com/office/drawing/2014/main" id="{38C81779-9A2D-4FE6-A371-337321418160}"/>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12" name="Picture 11">
              <a:extLst>
                <a:ext uri="{FF2B5EF4-FFF2-40B4-BE49-F238E27FC236}">
                  <a16:creationId xmlns:a16="http://schemas.microsoft.com/office/drawing/2014/main" id="{8861E8F2-982B-499F-A245-56B31065AAD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13" name="Straight Arrow Connector 12">
              <a:extLst>
                <a:ext uri="{FF2B5EF4-FFF2-40B4-BE49-F238E27FC236}">
                  <a16:creationId xmlns:a16="http://schemas.microsoft.com/office/drawing/2014/main" id="{DDA99724-7DB0-4455-A11D-456C7EC83626}"/>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62C1DC97-D846-4DDD-A1E3-026D6F41B23F}"/>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6008336" cy="4525963"/>
          </a:xfrm>
        </p:spPr>
        <p:txBody>
          <a:bodyPr/>
          <a:lstStyle/>
          <a:p>
            <a:r>
              <a:rPr lang="en-US" sz="2800" dirty="0"/>
              <a:t>Efficiency will be a function of the variability of the energy dissipation rate </a:t>
            </a:r>
          </a:p>
          <a:p>
            <a:r>
              <a:rPr lang="en-US" sz="2800" dirty="0"/>
              <a:t>We expect a relation of the form such that efficiency is 1 when</a:t>
            </a:r>
            <a:br>
              <a:rPr lang="en-US" sz="2800" dirty="0"/>
            </a:br>
            <a:r>
              <a:rPr lang="en-US" sz="2800" dirty="0"/>
              <a:t>          =1 and efficiency is less than 1 for higher values of</a:t>
            </a:r>
          </a:p>
          <a:p>
            <a:r>
              <a:rPr lang="en-US" sz="2800" dirty="0"/>
              <a:t>We “solve” this unknown by </a:t>
            </a:r>
            <a:r>
              <a:rPr lang="en-US" sz="2800" b="1" dirty="0"/>
              <a:t>always designing efficient flocculators with 3&lt;H/S&lt;6</a:t>
            </a:r>
          </a:p>
        </p:txBody>
      </p:sp>
      <p:sp>
        <p:nvSpPr>
          <p:cNvPr id="11" name="Line 12 1"/>
          <p:cNvSpPr>
            <a:spLocks noChangeShapeType="1"/>
          </p:cNvSpPr>
          <p:nvPr/>
        </p:nvSpPr>
        <p:spPr bwMode="auto">
          <a:xfrm>
            <a:off x="7237974" y="232223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6647162" y="204938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8121117" y="1189574"/>
            <a:ext cx="0" cy="3889608"/>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7381864" y="315485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7002003" y="361887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8505531" y="370303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6646461" y="117592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7700314" y="379857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8363652" y="2049383"/>
            <a:ext cx="15595" cy="408068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xmlns:a14="http://schemas.microsoft.com/office/drawing/2010/main">
        <mc:Choice Requires="a14">
          <p:sp>
            <p:nvSpPr>
              <p:cNvPr id="2" name="TextBox 1"/>
              <p:cNvSpPr txBox="1"/>
              <p:nvPr/>
            </p:nvSpPr>
            <p:spPr>
              <a:xfrm>
                <a:off x="8162061" y="2376824"/>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162061" y="2376824"/>
                <a:ext cx="680186" cy="523220"/>
              </a:xfrm>
              <a:prstGeom prst="rect">
                <a:avLst/>
              </a:prstGeom>
              <a:blipFill rotWithShape="1">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7751490" y="299904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7564222" y="3134378"/>
            <a:ext cx="385042" cy="523220"/>
          </a:xfrm>
          <a:prstGeom prst="rect">
            <a:avLst/>
          </a:prstGeom>
          <a:solidFill>
            <a:schemeClr val="accent3"/>
          </a:solidFill>
        </p:spPr>
        <p:txBody>
          <a:bodyPr wrap="none" rtlCol="0">
            <a:spAutoFit/>
          </a:bodyPr>
          <a:lstStyle/>
          <a:p>
            <a:r>
              <a:rPr lang="en-US" dirty="0"/>
              <a:t>S</a:t>
            </a:r>
          </a:p>
        </p:txBody>
      </p:sp>
      <p:pic>
        <p:nvPicPr>
          <p:cNvPr id="5" name="Picture 4">
            <a:extLst>
              <a:ext uri="{FF2B5EF4-FFF2-40B4-BE49-F238E27FC236}">
                <a16:creationId xmlns:a16="http://schemas.microsoft.com/office/drawing/2014/main" id="{54D1A002-52E0-4AA2-9079-5BCA74F92DB0}"/>
              </a:ext>
            </a:extLst>
          </p:cNvPr>
          <p:cNvPicPr>
            <a:picLocks noChangeAspect="1"/>
          </p:cNvPicPr>
          <p:nvPr>
            <p:custDataLst>
              <p:tags r:id="rId1"/>
            </p:custDataLst>
          </p:nvPr>
        </p:nvPicPr>
        <p:blipFill>
          <a:blip r:embed="rId7"/>
          <a:stretch>
            <a:fillRect/>
          </a:stretch>
        </p:blipFill>
        <p:spPr>
          <a:xfrm>
            <a:off x="3934561"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1731922" y="2527901"/>
            <a:ext cx="1604131" cy="465518"/>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sz="4000" dirty="0"/>
              <a:t>Prior to 2015 AguaClara used designs that were far from the optimum</a:t>
            </a:r>
          </a:p>
        </p:txBody>
      </p:sp>
      <mc:AlternateContent xmlns:mc="http://schemas.openxmlformats.org/markup-compatibility/2006" xmlns:a14="http://schemas.microsoft.com/office/drawing/2010/main">
        <mc:Choice Requires="a14">
          <p:sp>
            <p:nvSpPr>
              <p:cNvPr id="88067" name="Rectangle 3"/>
              <p:cNvSpPr>
                <a:spLocks noGrp="1" noChangeArrowheads="1"/>
              </p:cNvSpPr>
              <p:nvPr>
                <p:ph idx="1"/>
              </p:nvPr>
            </p:nvSpPr>
            <p:spPr/>
            <p:txBody>
              <a:bodyPr/>
              <a:lstStyle/>
              <a:p>
                <a:r>
                  <a:rPr lang="en-US" sz="2800" dirty="0"/>
                  <a:t>A compact plant layout was possible for small flows by using a vertical flow flocculator with a high </a:t>
                </a:r>
                <a14:m>
                  <m:oMath xmlns:m="http://schemas.openxmlformats.org/officeDocument/2006/math">
                    <m:f>
                      <m:fPr>
                        <m:type m:val="lin"/>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a:rPr>
                              <m:t>𝐻</m:t>
                            </m:r>
                          </m:e>
                          <m:sub>
                            <m:r>
                              <a:rPr lang="en-US" sz="2800" i="1">
                                <a:latin typeface="Cambria Math"/>
                              </a:rPr>
                              <m:t>𝑒</m:t>
                            </m:r>
                          </m:sub>
                        </m:sSub>
                      </m:num>
                      <m:den>
                        <m:r>
                          <a:rPr lang="en-US" sz="2800" i="1">
                            <a:latin typeface="Cambria Math"/>
                          </a:rPr>
                          <m:t>𝑆</m:t>
                        </m:r>
                      </m:den>
                    </m:f>
                  </m:oMath>
                </a14:m>
                <a:r>
                  <a:rPr lang="en-US" sz="2800" dirty="0"/>
                  <a:t> ratio</a:t>
                </a:r>
              </a:p>
              <a:p>
                <a:r>
                  <a:rPr lang="en-US" sz="2800" dirty="0"/>
                  <a:t>For small plants the width of the channel was determined by the need to construct the channel using humans (45 cm or more) </a:t>
                </a:r>
              </a:p>
              <a:p>
                <a:r>
                  <a:rPr lang="en-US" sz="2800" dirty="0"/>
                  <a:t>The space between baffles was very narrow and thus </a:t>
                </a:r>
                <a14:m>
                  <m:oMath xmlns:m="http://schemas.openxmlformats.org/officeDocument/2006/math">
                    <m:f>
                      <m:fPr>
                        <m:type m:val="lin"/>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a:rPr>
                              <m:t>𝐻</m:t>
                            </m:r>
                          </m:e>
                          <m:sub>
                            <m:r>
                              <a:rPr lang="en-US" sz="2800" i="1">
                                <a:latin typeface="Cambria Math"/>
                              </a:rPr>
                              <m:t>𝑒</m:t>
                            </m:r>
                          </m:sub>
                        </m:sSub>
                      </m:num>
                      <m:den>
                        <m:r>
                          <a:rPr lang="en-US" sz="2800" i="1">
                            <a:latin typeface="Cambria Math"/>
                          </a:rPr>
                          <m:t>𝑆</m:t>
                        </m:r>
                      </m:den>
                    </m:f>
                  </m:oMath>
                </a14:m>
                <a:r>
                  <a:rPr lang="en-US" sz="2800" dirty="0"/>
                  <a:t> was very high (for low flow plants)</a:t>
                </a:r>
              </a:p>
              <a:p>
                <a:r>
                  <a:rPr lang="en-US" sz="2800" dirty="0"/>
                  <a:t>Small plants needed longer residence time and more baffles to achieve adequate flocculation because efficiency was reduced.</a:t>
                </a:r>
              </a:p>
            </p:txBody>
          </p:sp>
        </mc:Choice>
        <mc:Fallback xmlns="">
          <p:sp>
            <p:nvSpPr>
              <p:cNvPr id="88067" name="Rectangle 3"/>
              <p:cNvSpPr>
                <a:spLocks noGrp="1" noRot="1" noChangeAspect="1" noMove="1" noResize="1" noEditPoints="1" noAdjustHandles="1" noChangeArrowheads="1" noChangeShapeType="1" noTextEdit="1"/>
              </p:cNvSpPr>
              <p:nvPr>
                <p:ph idx="1"/>
              </p:nvPr>
            </p:nvSpPr>
            <p:spPr>
              <a:blipFill rotWithShape="1">
                <a:blip r:embed="rId3"/>
                <a:stretch>
                  <a:fillRect l="-2889" t="-6604" b="-15229"/>
                </a:stretch>
              </a:blipFill>
            </p:spPr>
            <p:txBody>
              <a:bodyPr/>
              <a:lstStyle/>
              <a:p>
                <a:r>
                  <a:rPr lang="en-US">
                    <a:noFill/>
                  </a:rPr>
                  <a:t> </a:t>
                </a:r>
              </a:p>
            </p:txBody>
          </p:sp>
        </mc:Fallback>
      </mc:AlternateContent>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Obstacles and H</a:t>
            </a:r>
            <a:r>
              <a:rPr lang="en-US" baseline="-25000" dirty="0"/>
              <a:t>e</a:t>
            </a:r>
            <a:r>
              <a:rPr lang="en-US" dirty="0"/>
              <a:t>/S vs H/S</a:t>
            </a:r>
          </a:p>
        </p:txBody>
      </p:sp>
      <p:sp>
        <p:nvSpPr>
          <p:cNvPr id="3" name="Content Placeholder 2"/>
          <p:cNvSpPr>
            <a:spLocks noGrp="1"/>
          </p:cNvSpPr>
          <p:nvPr>
            <p:ph idx="1"/>
          </p:nvPr>
        </p:nvSpPr>
        <p:spPr>
          <a:xfrm>
            <a:off x="457201" y="1590152"/>
            <a:ext cx="8887766" cy="4525963"/>
          </a:xfrm>
        </p:spPr>
        <p:txBody>
          <a:bodyPr/>
          <a:lstStyle/>
          <a:p>
            <a:r>
              <a:rPr lang="en-US" b="1" dirty="0"/>
              <a:t>H</a:t>
            </a:r>
            <a:r>
              <a:rPr lang="en-US" b="1" baseline="-25000" dirty="0"/>
              <a:t>e</a:t>
            </a:r>
            <a:r>
              <a:rPr lang="en-US" b="1" dirty="0"/>
              <a:t> = H when there are no obstacles</a:t>
            </a:r>
            <a:endParaRPr lang="en-US" dirty="0"/>
          </a:p>
          <a:p>
            <a:r>
              <a:rPr lang="en-US" dirty="0"/>
              <a:t>H</a:t>
            </a:r>
            <a:r>
              <a:rPr lang="en-US" baseline="-25000" dirty="0"/>
              <a:t>e</a:t>
            </a:r>
            <a:r>
              <a:rPr lang="en-US" dirty="0"/>
              <a:t>/S is what defines flocculator efficiency</a:t>
            </a:r>
          </a:p>
        </p:txBody>
      </p:sp>
      <p:sp>
        <p:nvSpPr>
          <p:cNvPr id="26" name="TextBox 25">
            <a:extLst>
              <a:ext uri="{FF2B5EF4-FFF2-40B4-BE49-F238E27FC236}">
                <a16:creationId xmlns:a16="http://schemas.microsoft.com/office/drawing/2014/main" id="{EC29DF8C-1C8B-4862-B1D4-8CA70B055B06}"/>
              </a:ext>
            </a:extLst>
          </p:cNvPr>
          <p:cNvSpPr txBox="1"/>
          <p:nvPr/>
        </p:nvSpPr>
        <p:spPr>
          <a:xfrm>
            <a:off x="845209" y="3538106"/>
            <a:ext cx="1063112" cy="646331"/>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Water </a:t>
            </a:r>
          </a:p>
          <a:p>
            <a:r>
              <a:rPr lang="en-US" sz="1800" dirty="0">
                <a:latin typeface="Times New Roman" panose="02020603050405020304" pitchFamily="18" charset="0"/>
                <a:cs typeface="Times New Roman" panose="02020603050405020304" pitchFamily="18" charset="0"/>
              </a:rPr>
              <a:t>flow path</a:t>
            </a:r>
          </a:p>
        </p:txBody>
      </p:sp>
      <p:sp>
        <p:nvSpPr>
          <p:cNvPr id="38" name="Line 12 1 1 1">
            <a:extLst>
              <a:ext uri="{FF2B5EF4-FFF2-40B4-BE49-F238E27FC236}">
                <a16:creationId xmlns:a16="http://schemas.microsoft.com/office/drawing/2014/main" id="{B5825924-B2EA-41E5-ABB6-7183139CE16B}"/>
              </a:ext>
            </a:extLst>
          </p:cNvPr>
          <p:cNvSpPr>
            <a:spLocks noChangeShapeType="1"/>
          </p:cNvSpPr>
          <p:nvPr/>
        </p:nvSpPr>
        <p:spPr bwMode="auto">
          <a:xfrm>
            <a:off x="6396526" y="3799194"/>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39" name="Rectangle 38">
            <a:extLst>
              <a:ext uri="{FF2B5EF4-FFF2-40B4-BE49-F238E27FC236}">
                <a16:creationId xmlns:a16="http://schemas.microsoft.com/office/drawing/2014/main" id="{345BB062-0A5A-4872-A1B8-495C702CF795}"/>
              </a:ext>
            </a:extLst>
          </p:cNvPr>
          <p:cNvSpPr/>
          <p:nvPr/>
        </p:nvSpPr>
        <p:spPr bwMode="auto">
          <a:xfrm flipH="1">
            <a:off x="5948783"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40" name="Freeform 6 1 1">
            <a:extLst>
              <a:ext uri="{FF2B5EF4-FFF2-40B4-BE49-F238E27FC236}">
                <a16:creationId xmlns:a16="http://schemas.microsoft.com/office/drawing/2014/main" id="{5A0E35A0-222B-42DA-8326-118BACC5EC89}"/>
              </a:ext>
            </a:extLst>
          </p:cNvPr>
          <p:cNvSpPr>
            <a:spLocks/>
          </p:cNvSpPr>
          <p:nvPr/>
        </p:nvSpPr>
        <p:spPr bwMode="auto">
          <a:xfrm rot="5400000">
            <a:off x="5517698"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43" name="Arc 42">
            <a:extLst>
              <a:ext uri="{FF2B5EF4-FFF2-40B4-BE49-F238E27FC236}">
                <a16:creationId xmlns:a16="http://schemas.microsoft.com/office/drawing/2014/main" id="{94B75A62-B7B2-4204-B1DE-50024B9EFADB}"/>
              </a:ext>
            </a:extLst>
          </p:cNvPr>
          <p:cNvSpPr/>
          <p:nvPr/>
        </p:nvSpPr>
        <p:spPr>
          <a:xfrm>
            <a:off x="7645773"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44" name="Straight Connector 43">
            <a:extLst>
              <a:ext uri="{FF2B5EF4-FFF2-40B4-BE49-F238E27FC236}">
                <a16:creationId xmlns:a16="http://schemas.microsoft.com/office/drawing/2014/main" id="{FCE933F9-6936-48DE-A754-9050F0F957E0}"/>
              </a:ext>
            </a:extLst>
          </p:cNvPr>
          <p:cNvCxnSpPr/>
          <p:nvPr/>
        </p:nvCxnSpPr>
        <p:spPr bwMode="auto">
          <a:xfrm flipV="1">
            <a:off x="7660587"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45" name="Straight Connector 44">
            <a:extLst>
              <a:ext uri="{FF2B5EF4-FFF2-40B4-BE49-F238E27FC236}">
                <a16:creationId xmlns:a16="http://schemas.microsoft.com/office/drawing/2014/main" id="{F4B3B30D-5770-428B-A3CC-2BD1ECFAE6C3}"/>
              </a:ext>
            </a:extLst>
          </p:cNvPr>
          <p:cNvCxnSpPr>
            <a:cxnSpLocks/>
          </p:cNvCxnSpPr>
          <p:nvPr/>
        </p:nvCxnSpPr>
        <p:spPr bwMode="auto">
          <a:xfrm flipV="1">
            <a:off x="5968506" y="3958859"/>
            <a:ext cx="0" cy="2762006"/>
          </a:xfrm>
          <a:prstGeom prst="line">
            <a:avLst/>
          </a:prstGeom>
          <a:noFill/>
          <a:ln w="57150" cap="flat" cmpd="sng" algn="ctr">
            <a:solidFill>
              <a:schemeClr val="tx1"/>
            </a:solidFill>
            <a:prstDash val="solid"/>
            <a:round/>
            <a:headEnd type="none" w="lg" len="med"/>
            <a:tailEnd type="none" w="lg" len="med"/>
          </a:ln>
          <a:effectLst/>
        </p:spPr>
      </p:cxnSp>
      <p:cxnSp>
        <p:nvCxnSpPr>
          <p:cNvPr id="46" name="Straight Connector 45">
            <a:extLst>
              <a:ext uri="{FF2B5EF4-FFF2-40B4-BE49-F238E27FC236}">
                <a16:creationId xmlns:a16="http://schemas.microsoft.com/office/drawing/2014/main" id="{3948AA37-FA66-4DE7-8869-23A22C67CB66}"/>
              </a:ext>
            </a:extLst>
          </p:cNvPr>
          <p:cNvCxnSpPr>
            <a:cxnSpLocks/>
          </p:cNvCxnSpPr>
          <p:nvPr/>
        </p:nvCxnSpPr>
        <p:spPr bwMode="auto">
          <a:xfrm flipH="1">
            <a:off x="5948783"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47" name="Arc 46">
            <a:extLst>
              <a:ext uri="{FF2B5EF4-FFF2-40B4-BE49-F238E27FC236}">
                <a16:creationId xmlns:a16="http://schemas.microsoft.com/office/drawing/2014/main" id="{9EAECDB1-ABF9-4C0C-B2E5-A124308B3A40}"/>
              </a:ext>
            </a:extLst>
          </p:cNvPr>
          <p:cNvSpPr/>
          <p:nvPr/>
        </p:nvSpPr>
        <p:spPr>
          <a:xfrm>
            <a:off x="6482121"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8" name="Arc 47">
            <a:extLst>
              <a:ext uri="{FF2B5EF4-FFF2-40B4-BE49-F238E27FC236}">
                <a16:creationId xmlns:a16="http://schemas.microsoft.com/office/drawing/2014/main" id="{C2960BBB-6CFE-483A-B7A6-F9BB19B43365}"/>
              </a:ext>
            </a:extLst>
          </p:cNvPr>
          <p:cNvSpPr/>
          <p:nvPr/>
        </p:nvSpPr>
        <p:spPr>
          <a:xfrm flipV="1">
            <a:off x="7053160"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9" name="Arc 48">
            <a:extLst>
              <a:ext uri="{FF2B5EF4-FFF2-40B4-BE49-F238E27FC236}">
                <a16:creationId xmlns:a16="http://schemas.microsoft.com/office/drawing/2014/main" id="{20C2B12F-9A8C-4E8A-9441-8B4AE75885F5}"/>
              </a:ext>
            </a:extLst>
          </p:cNvPr>
          <p:cNvSpPr/>
          <p:nvPr/>
        </p:nvSpPr>
        <p:spPr>
          <a:xfrm flipV="1">
            <a:off x="5760355"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1" name="Arc 50">
            <a:extLst>
              <a:ext uri="{FF2B5EF4-FFF2-40B4-BE49-F238E27FC236}">
                <a16:creationId xmlns:a16="http://schemas.microsoft.com/office/drawing/2014/main" id="{8DBF0C17-03FC-4486-BA13-81C706AFC479}"/>
              </a:ext>
            </a:extLst>
          </p:cNvPr>
          <p:cNvSpPr/>
          <p:nvPr/>
        </p:nvSpPr>
        <p:spPr>
          <a:xfrm rot="10800000">
            <a:off x="6147243" y="4723146"/>
            <a:ext cx="679936" cy="676377"/>
          </a:xfrm>
          <a:prstGeom prst="arc">
            <a:avLst>
              <a:gd name="adj1" fmla="val 16200000"/>
              <a:gd name="adj2" fmla="val 5614631"/>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2" name="Arc 51">
            <a:extLst>
              <a:ext uri="{FF2B5EF4-FFF2-40B4-BE49-F238E27FC236}">
                <a16:creationId xmlns:a16="http://schemas.microsoft.com/office/drawing/2014/main" id="{DFCB261D-4BC5-40A0-8778-45BEE5F75F3C}"/>
              </a:ext>
            </a:extLst>
          </p:cNvPr>
          <p:cNvSpPr/>
          <p:nvPr/>
        </p:nvSpPr>
        <p:spPr>
          <a:xfrm rot="10800000">
            <a:off x="6723853" y="4723146"/>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3" name="Arc 52">
            <a:extLst>
              <a:ext uri="{FF2B5EF4-FFF2-40B4-BE49-F238E27FC236}">
                <a16:creationId xmlns:a16="http://schemas.microsoft.com/office/drawing/2014/main" id="{D734E467-EB6D-4FC0-92F8-539BE2D9655D}"/>
              </a:ext>
            </a:extLst>
          </p:cNvPr>
          <p:cNvSpPr/>
          <p:nvPr/>
        </p:nvSpPr>
        <p:spPr>
          <a:xfrm rot="10800000">
            <a:off x="7311649" y="4723973"/>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4" name="Freeform: Shape 53">
            <a:extLst>
              <a:ext uri="{FF2B5EF4-FFF2-40B4-BE49-F238E27FC236}">
                <a16:creationId xmlns:a16="http://schemas.microsoft.com/office/drawing/2014/main" id="{78405484-0F2E-4F9D-BA44-CD22CF9091E5}"/>
              </a:ext>
            </a:extLst>
          </p:cNvPr>
          <p:cNvSpPr/>
          <p:nvPr/>
        </p:nvSpPr>
        <p:spPr bwMode="auto">
          <a:xfrm>
            <a:off x="6091276"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cxnSp>
        <p:nvCxnSpPr>
          <p:cNvPr id="55" name="Straight Connector 54">
            <a:extLst>
              <a:ext uri="{FF2B5EF4-FFF2-40B4-BE49-F238E27FC236}">
                <a16:creationId xmlns:a16="http://schemas.microsoft.com/office/drawing/2014/main" id="{22E974AE-E9D5-4105-96DF-7A662E3AC6D5}"/>
              </a:ext>
            </a:extLst>
          </p:cNvPr>
          <p:cNvCxnSpPr/>
          <p:nvPr/>
        </p:nvCxnSpPr>
        <p:spPr bwMode="auto">
          <a:xfrm flipV="1">
            <a:off x="650156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56" name="Straight Connector 55">
            <a:extLst>
              <a:ext uri="{FF2B5EF4-FFF2-40B4-BE49-F238E27FC236}">
                <a16:creationId xmlns:a16="http://schemas.microsoft.com/office/drawing/2014/main" id="{8A5B7C51-93DA-4048-834A-A52C1227D0FA}"/>
              </a:ext>
            </a:extLst>
          </p:cNvPr>
          <p:cNvCxnSpPr/>
          <p:nvPr/>
        </p:nvCxnSpPr>
        <p:spPr bwMode="auto">
          <a:xfrm flipH="1" flipV="1">
            <a:off x="7065279" y="4430188"/>
            <a:ext cx="0" cy="2306456"/>
          </a:xfrm>
          <a:prstGeom prst="line">
            <a:avLst/>
          </a:prstGeom>
          <a:noFill/>
          <a:ln w="57150" cap="flat" cmpd="sng" algn="ctr">
            <a:solidFill>
              <a:schemeClr val="tx1"/>
            </a:solidFill>
            <a:prstDash val="solid"/>
            <a:round/>
            <a:headEnd type="none" w="lg" len="med"/>
            <a:tailEnd type="none" w="lg" len="med"/>
          </a:ln>
          <a:effectLst/>
        </p:spPr>
      </p:cxnSp>
      <p:sp>
        <p:nvSpPr>
          <p:cNvPr id="57" name="Freeform 6 1 1">
            <a:extLst>
              <a:ext uri="{FF2B5EF4-FFF2-40B4-BE49-F238E27FC236}">
                <a16:creationId xmlns:a16="http://schemas.microsoft.com/office/drawing/2014/main" id="{5B5F9271-6A8A-442D-B587-21D51A34EA2F}"/>
              </a:ext>
            </a:extLst>
          </p:cNvPr>
          <p:cNvSpPr>
            <a:spLocks/>
          </p:cNvSpPr>
          <p:nvPr/>
        </p:nvSpPr>
        <p:spPr bwMode="auto">
          <a:xfrm rot="5400000">
            <a:off x="5517698"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36" name="Freeform: Shape 35">
            <a:extLst>
              <a:ext uri="{FF2B5EF4-FFF2-40B4-BE49-F238E27FC236}">
                <a16:creationId xmlns:a16="http://schemas.microsoft.com/office/drawing/2014/main" id="{7DF30CAF-7AC1-40D7-9D7E-72A5318C03ED}"/>
              </a:ext>
            </a:extLst>
          </p:cNvPr>
          <p:cNvSpPr/>
          <p:nvPr/>
        </p:nvSpPr>
        <p:spPr bwMode="auto">
          <a:xfrm>
            <a:off x="7257043"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37" name="Freeform: Shape 36">
            <a:extLst>
              <a:ext uri="{FF2B5EF4-FFF2-40B4-BE49-F238E27FC236}">
                <a16:creationId xmlns:a16="http://schemas.microsoft.com/office/drawing/2014/main" id="{6E6FD483-D47B-4412-AC30-F6A97E89714A}"/>
              </a:ext>
            </a:extLst>
          </p:cNvPr>
          <p:cNvSpPr/>
          <p:nvPr/>
        </p:nvSpPr>
        <p:spPr bwMode="auto">
          <a:xfrm flipV="1">
            <a:off x="6664150" y="4389550"/>
            <a:ext cx="389605" cy="1350631"/>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14" name="Line 12 1 1 2">
            <a:extLst>
              <a:ext uri="{FF2B5EF4-FFF2-40B4-BE49-F238E27FC236}">
                <a16:creationId xmlns:a16="http://schemas.microsoft.com/office/drawing/2014/main" id="{FD9F4C9F-1ADF-406E-A6A6-0325BF39A82D}"/>
              </a:ext>
            </a:extLst>
          </p:cNvPr>
          <p:cNvSpPr>
            <a:spLocks noChangeShapeType="1"/>
          </p:cNvSpPr>
          <p:nvPr/>
        </p:nvSpPr>
        <p:spPr bwMode="auto">
          <a:xfrm>
            <a:off x="2976134" y="3799195"/>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15" name="Rectangle 14">
            <a:extLst>
              <a:ext uri="{FF2B5EF4-FFF2-40B4-BE49-F238E27FC236}">
                <a16:creationId xmlns:a16="http://schemas.microsoft.com/office/drawing/2014/main" id="{2850DDE8-972F-480E-A39C-BAE7F518F44D}"/>
              </a:ext>
            </a:extLst>
          </p:cNvPr>
          <p:cNvSpPr/>
          <p:nvPr/>
        </p:nvSpPr>
        <p:spPr bwMode="auto">
          <a:xfrm flipH="1">
            <a:off x="2528391"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16" name="Freeform 6 1 2">
            <a:extLst>
              <a:ext uri="{FF2B5EF4-FFF2-40B4-BE49-F238E27FC236}">
                <a16:creationId xmlns:a16="http://schemas.microsoft.com/office/drawing/2014/main" id="{DBAFF03B-6FA9-4F1F-80FB-F4C26D5F84FF}"/>
              </a:ext>
            </a:extLst>
          </p:cNvPr>
          <p:cNvSpPr>
            <a:spLocks/>
          </p:cNvSpPr>
          <p:nvPr/>
        </p:nvSpPr>
        <p:spPr bwMode="auto">
          <a:xfrm rot="5400000">
            <a:off x="2097306"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7" name="Rectangle 16">
            <a:extLst>
              <a:ext uri="{FF2B5EF4-FFF2-40B4-BE49-F238E27FC236}">
                <a16:creationId xmlns:a16="http://schemas.microsoft.com/office/drawing/2014/main" id="{85150E3E-16AD-45DE-86B5-739EC1578FA9}"/>
              </a:ext>
            </a:extLst>
          </p:cNvPr>
          <p:cNvSpPr/>
          <p:nvPr/>
        </p:nvSpPr>
        <p:spPr bwMode="auto">
          <a:xfrm>
            <a:off x="1941673" y="3600943"/>
            <a:ext cx="88126" cy="369332"/>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sz="1800" dirty="0"/>
          </a:p>
        </p:txBody>
      </p:sp>
      <p:cxnSp>
        <p:nvCxnSpPr>
          <p:cNvPr id="20" name="Straight Connector 19">
            <a:extLst>
              <a:ext uri="{FF2B5EF4-FFF2-40B4-BE49-F238E27FC236}">
                <a16:creationId xmlns:a16="http://schemas.microsoft.com/office/drawing/2014/main" id="{BA73D653-4562-4785-98B1-CBD417A71166}"/>
              </a:ext>
            </a:extLst>
          </p:cNvPr>
          <p:cNvCxnSpPr/>
          <p:nvPr/>
        </p:nvCxnSpPr>
        <p:spPr bwMode="auto">
          <a:xfrm flipV="1">
            <a:off x="424019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1" name="Straight Connector 20">
            <a:extLst>
              <a:ext uri="{FF2B5EF4-FFF2-40B4-BE49-F238E27FC236}">
                <a16:creationId xmlns:a16="http://schemas.microsoft.com/office/drawing/2014/main" id="{DA8CB48E-2AED-4ADF-BCBC-FC1775ABB847}"/>
              </a:ext>
            </a:extLst>
          </p:cNvPr>
          <p:cNvCxnSpPr>
            <a:cxnSpLocks/>
          </p:cNvCxnSpPr>
          <p:nvPr/>
        </p:nvCxnSpPr>
        <p:spPr bwMode="auto">
          <a:xfrm flipV="1">
            <a:off x="2548114" y="3958859"/>
            <a:ext cx="0" cy="2762005"/>
          </a:xfrm>
          <a:prstGeom prst="line">
            <a:avLst/>
          </a:prstGeom>
          <a:noFill/>
          <a:ln w="57150" cap="flat" cmpd="sng" algn="ctr">
            <a:solidFill>
              <a:schemeClr val="tx1"/>
            </a:solidFill>
            <a:prstDash val="solid"/>
            <a:round/>
            <a:headEnd type="none" w="lg" len="med"/>
            <a:tailEnd type="none" w="lg" len="med"/>
          </a:ln>
          <a:effectLst/>
        </p:spPr>
      </p:cxnSp>
      <p:cxnSp>
        <p:nvCxnSpPr>
          <p:cNvPr id="22" name="Straight Connector 21">
            <a:extLst>
              <a:ext uri="{FF2B5EF4-FFF2-40B4-BE49-F238E27FC236}">
                <a16:creationId xmlns:a16="http://schemas.microsoft.com/office/drawing/2014/main" id="{C633B131-24FF-4FED-8568-8CD190D5E5B1}"/>
              </a:ext>
            </a:extLst>
          </p:cNvPr>
          <p:cNvCxnSpPr>
            <a:cxnSpLocks/>
          </p:cNvCxnSpPr>
          <p:nvPr/>
        </p:nvCxnSpPr>
        <p:spPr bwMode="auto">
          <a:xfrm flipH="1">
            <a:off x="2528391"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23" name="Arc 22">
            <a:extLst>
              <a:ext uri="{FF2B5EF4-FFF2-40B4-BE49-F238E27FC236}">
                <a16:creationId xmlns:a16="http://schemas.microsoft.com/office/drawing/2014/main" id="{048ED127-C4B0-4CF8-ABA5-F4BECBF91996}"/>
              </a:ext>
            </a:extLst>
          </p:cNvPr>
          <p:cNvSpPr/>
          <p:nvPr/>
        </p:nvSpPr>
        <p:spPr>
          <a:xfrm>
            <a:off x="3061729"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4" name="Arc 23">
            <a:extLst>
              <a:ext uri="{FF2B5EF4-FFF2-40B4-BE49-F238E27FC236}">
                <a16:creationId xmlns:a16="http://schemas.microsoft.com/office/drawing/2014/main" id="{AC4B8D19-E4D7-42A1-B8DD-863296F16C05}"/>
              </a:ext>
            </a:extLst>
          </p:cNvPr>
          <p:cNvSpPr/>
          <p:nvPr/>
        </p:nvSpPr>
        <p:spPr>
          <a:xfrm flipV="1">
            <a:off x="3632768"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5" name="Arc 24">
            <a:extLst>
              <a:ext uri="{FF2B5EF4-FFF2-40B4-BE49-F238E27FC236}">
                <a16:creationId xmlns:a16="http://schemas.microsoft.com/office/drawing/2014/main" id="{7278C82B-0E86-40A5-BA0A-86703488BAD8}"/>
              </a:ext>
            </a:extLst>
          </p:cNvPr>
          <p:cNvSpPr/>
          <p:nvPr/>
        </p:nvSpPr>
        <p:spPr>
          <a:xfrm flipV="1">
            <a:off x="2339963"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27" name="Straight Connector 26">
            <a:extLst>
              <a:ext uri="{FF2B5EF4-FFF2-40B4-BE49-F238E27FC236}">
                <a16:creationId xmlns:a16="http://schemas.microsoft.com/office/drawing/2014/main" id="{1ED064FC-AE8F-4DDC-B65A-E9D32A212F1E}"/>
              </a:ext>
            </a:extLst>
          </p:cNvPr>
          <p:cNvCxnSpPr/>
          <p:nvPr/>
        </p:nvCxnSpPr>
        <p:spPr bwMode="auto">
          <a:xfrm flipV="1">
            <a:off x="3081173"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8" name="Straight Connector 27">
            <a:extLst>
              <a:ext uri="{FF2B5EF4-FFF2-40B4-BE49-F238E27FC236}">
                <a16:creationId xmlns:a16="http://schemas.microsoft.com/office/drawing/2014/main" id="{BF95F122-5A58-482C-9DB8-2B94324A6131}"/>
              </a:ext>
            </a:extLst>
          </p:cNvPr>
          <p:cNvCxnSpPr/>
          <p:nvPr/>
        </p:nvCxnSpPr>
        <p:spPr bwMode="auto">
          <a:xfrm flipH="1" flipV="1">
            <a:off x="3644887" y="4430189"/>
            <a:ext cx="0" cy="2306455"/>
          </a:xfrm>
          <a:prstGeom prst="line">
            <a:avLst/>
          </a:prstGeom>
          <a:noFill/>
          <a:ln w="57150" cap="flat" cmpd="sng" algn="ctr">
            <a:solidFill>
              <a:schemeClr val="tx1"/>
            </a:solidFill>
            <a:prstDash val="solid"/>
            <a:round/>
            <a:headEnd type="none" w="lg" len="med"/>
            <a:tailEnd type="none" w="lg" len="med"/>
          </a:ln>
          <a:effectLst/>
        </p:spPr>
      </p:cxnSp>
      <p:cxnSp>
        <p:nvCxnSpPr>
          <p:cNvPr id="29" name="Straight Arrow Connector 28">
            <a:extLst>
              <a:ext uri="{FF2B5EF4-FFF2-40B4-BE49-F238E27FC236}">
                <a16:creationId xmlns:a16="http://schemas.microsoft.com/office/drawing/2014/main" id="{1490259B-D0F9-4583-9D23-F0C91263E261}"/>
              </a:ext>
            </a:extLst>
          </p:cNvPr>
          <p:cNvCxnSpPr/>
          <p:nvPr/>
        </p:nvCxnSpPr>
        <p:spPr>
          <a:xfrm>
            <a:off x="4389607" y="3598141"/>
            <a:ext cx="0" cy="312272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CC56E27-C487-46A9-B9D8-E0E03F171F0D}"/>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4470747" y="4902706"/>
            <a:ext cx="903158" cy="218277"/>
          </a:xfrm>
          <a:prstGeom prst="rect">
            <a:avLst/>
          </a:prstGeom>
        </p:spPr>
      </p:pic>
      <p:pic>
        <p:nvPicPr>
          <p:cNvPr id="31" name="Picture 30">
            <a:extLst>
              <a:ext uri="{FF2B5EF4-FFF2-40B4-BE49-F238E27FC236}">
                <a16:creationId xmlns:a16="http://schemas.microsoft.com/office/drawing/2014/main" id="{5D32A032-8E2E-4EBF-B331-EA6C7ACAF0E7}"/>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7829579" y="4073807"/>
            <a:ext cx="942700" cy="534620"/>
          </a:xfrm>
          <a:prstGeom prst="rect">
            <a:avLst/>
          </a:prstGeom>
        </p:spPr>
      </p:pic>
      <p:cxnSp>
        <p:nvCxnSpPr>
          <p:cNvPr id="32" name="Straight Arrow Connector 31">
            <a:extLst>
              <a:ext uri="{FF2B5EF4-FFF2-40B4-BE49-F238E27FC236}">
                <a16:creationId xmlns:a16="http://schemas.microsoft.com/office/drawing/2014/main" id="{78E5E1D8-C4DD-46DE-A6EF-D0A2A64F9347}"/>
              </a:ext>
            </a:extLst>
          </p:cNvPr>
          <p:cNvCxnSpPr>
            <a:cxnSpLocks/>
          </p:cNvCxnSpPr>
          <p:nvPr/>
        </p:nvCxnSpPr>
        <p:spPr>
          <a:xfrm>
            <a:off x="7788562" y="3602377"/>
            <a:ext cx="0" cy="147748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6008290-FCC0-44F7-A901-9A7FC1A18B03}"/>
              </a:ext>
            </a:extLst>
          </p:cNvPr>
          <p:cNvSpPr txBox="1"/>
          <p:nvPr/>
        </p:nvSpPr>
        <p:spPr>
          <a:xfrm>
            <a:off x="2940796" y="2920979"/>
            <a:ext cx="1370888" cy="369332"/>
          </a:xfrm>
          <a:prstGeom prst="rect">
            <a:avLst/>
          </a:prstGeom>
          <a:solidFill>
            <a:schemeClr val="bg1"/>
          </a:solidFill>
        </p:spPr>
        <p:txBody>
          <a:bodyPr wrap="none" rtlCol="0">
            <a:spAutoFit/>
          </a:bodyPr>
          <a:lstStyle/>
          <a:p>
            <a:r>
              <a:rPr lang="en-US" sz="1800" dirty="0">
                <a:latin typeface="Times New Roman" panose="02020603050405020304" pitchFamily="18" charset="0"/>
                <a:cs typeface="Times New Roman" panose="02020603050405020304" pitchFamily="18" charset="0"/>
              </a:rPr>
              <a:t>No obstacles</a:t>
            </a:r>
          </a:p>
        </p:txBody>
      </p:sp>
      <p:sp>
        <p:nvSpPr>
          <p:cNvPr id="34" name="TextBox 33">
            <a:extLst>
              <a:ext uri="{FF2B5EF4-FFF2-40B4-BE49-F238E27FC236}">
                <a16:creationId xmlns:a16="http://schemas.microsoft.com/office/drawing/2014/main" id="{6018D0AB-B709-4B84-A2EE-1592B64FD9C5}"/>
              </a:ext>
            </a:extLst>
          </p:cNvPr>
          <p:cNvSpPr txBox="1"/>
          <p:nvPr/>
        </p:nvSpPr>
        <p:spPr>
          <a:xfrm>
            <a:off x="6460160" y="2754046"/>
            <a:ext cx="1328402" cy="646331"/>
          </a:xfrm>
          <a:prstGeom prst="rect">
            <a:avLst/>
          </a:prstGeom>
          <a:solidFill>
            <a:schemeClr val="bg1"/>
          </a:solid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1 obstacle </a:t>
            </a:r>
          </a:p>
          <a:p>
            <a:pPr algn="ctr"/>
            <a:r>
              <a:rPr lang="en-US" sz="1800" dirty="0">
                <a:latin typeface="Times New Roman" panose="02020603050405020304" pitchFamily="18" charset="0"/>
                <a:cs typeface="Times New Roman" panose="02020603050405020304" pitchFamily="18" charset="0"/>
              </a:rPr>
              <a:t>per baffle</a:t>
            </a:r>
          </a:p>
        </p:txBody>
      </p:sp>
      <p:sp>
        <p:nvSpPr>
          <p:cNvPr id="58" name="Freeform 6 1 2">
            <a:extLst>
              <a:ext uri="{FF2B5EF4-FFF2-40B4-BE49-F238E27FC236}">
                <a16:creationId xmlns:a16="http://schemas.microsoft.com/office/drawing/2014/main" id="{3B34E366-408B-429B-BB88-55CE2F67CB2F}"/>
              </a:ext>
            </a:extLst>
          </p:cNvPr>
          <p:cNvSpPr>
            <a:spLocks/>
          </p:cNvSpPr>
          <p:nvPr/>
        </p:nvSpPr>
        <p:spPr bwMode="auto">
          <a:xfrm rot="5400000">
            <a:off x="2097306"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1" name="TextBox 10">
            <a:extLst>
              <a:ext uri="{FF2B5EF4-FFF2-40B4-BE49-F238E27FC236}">
                <a16:creationId xmlns:a16="http://schemas.microsoft.com/office/drawing/2014/main" id="{1DC649C6-7687-4BAA-A770-50DD6FAAB709}"/>
              </a:ext>
            </a:extLst>
          </p:cNvPr>
          <p:cNvSpPr txBox="1"/>
          <p:nvPr/>
        </p:nvSpPr>
        <p:spPr>
          <a:xfrm>
            <a:off x="7881526" y="5234445"/>
            <a:ext cx="1074535" cy="369332"/>
          </a:xfrm>
          <a:prstGeom prst="rect">
            <a:avLst/>
          </a:prstGeom>
          <a:noFill/>
        </p:spPr>
        <p:txBody>
          <a:bodyPr wrap="square" rtlCol="0">
            <a:spAutoFit/>
          </a:bodyPr>
          <a:lstStyle/>
          <a:p>
            <a:pPr algn="ctr"/>
            <a:r>
              <a:rPr lang="en-US" sz="1800" dirty="0">
                <a:solidFill>
                  <a:srgbClr val="C00000"/>
                </a:solidFill>
                <a:latin typeface="Times New Roman" panose="02020603050405020304" pitchFamily="18" charset="0"/>
                <a:cs typeface="Times New Roman" panose="02020603050405020304" pitchFamily="18" charset="0"/>
              </a:rPr>
              <a:t>Obstacles</a:t>
            </a:r>
          </a:p>
        </p:txBody>
      </p:sp>
      <p:cxnSp>
        <p:nvCxnSpPr>
          <p:cNvPr id="12" name="Straight Arrow Connector 11">
            <a:extLst>
              <a:ext uri="{FF2B5EF4-FFF2-40B4-BE49-F238E27FC236}">
                <a16:creationId xmlns:a16="http://schemas.microsoft.com/office/drawing/2014/main" id="{86EC0CFE-8DD1-4D6E-A586-27A80AA62AF0}"/>
              </a:ext>
            </a:extLst>
          </p:cNvPr>
          <p:cNvCxnSpPr>
            <a:cxnSpLocks/>
            <a:stCxn id="11" idx="1"/>
          </p:cNvCxnSpPr>
          <p:nvPr/>
        </p:nvCxnSpPr>
        <p:spPr>
          <a:xfrm flipH="1" flipV="1">
            <a:off x="7675400" y="5391811"/>
            <a:ext cx="206126" cy="273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0FBD9E-A1FD-438F-BD6B-E202FEE0AE2B}"/>
              </a:ext>
            </a:extLst>
          </p:cNvPr>
          <p:cNvCxnSpPr>
            <a:cxnSpLocks/>
          </p:cNvCxnSpPr>
          <p:nvPr/>
        </p:nvCxnSpPr>
        <p:spPr>
          <a:xfrm>
            <a:off x="1709232"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CB923E7-64C1-4AD6-BE3F-7BC8237E0FC2}"/>
              </a:ext>
            </a:extLst>
          </p:cNvPr>
          <p:cNvCxnSpPr>
            <a:cxnSpLocks/>
          </p:cNvCxnSpPr>
          <p:nvPr/>
        </p:nvCxnSpPr>
        <p:spPr>
          <a:xfrm>
            <a:off x="5138319"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7097E563-EF90-4157-838D-9634A5D21487}"/>
              </a:ext>
            </a:extLst>
          </p:cNvPr>
          <p:cNvSpPr/>
          <p:nvPr/>
        </p:nvSpPr>
        <p:spPr>
          <a:xfrm>
            <a:off x="4225381"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Tree>
    <p:extLst>
      <p:ext uri="{BB962C8B-B14F-4D97-AF65-F5344CB8AC3E}">
        <p14:creationId xmlns:p14="http://schemas.microsoft.com/office/powerpoint/2010/main" val="19356601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Approach: Always efficient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1" y="1600200"/>
                <a:ext cx="4537880" cy="4525963"/>
              </a:xfrm>
            </p:spPr>
            <p:txBody>
              <a:bodyPr/>
              <a:lstStyle/>
              <a:p>
                <a:r>
                  <a:rPr lang="en-US" b="1" dirty="0"/>
                  <a:t>Add obstacles</a:t>
                </a:r>
                <a:r>
                  <a:rPr lang="en-US" dirty="0"/>
                  <a:t> to have a maximum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ratio of between 3 and 6.</a:t>
                </a:r>
              </a:p>
              <a:p>
                <a:r>
                  <a:rPr lang="en-US" dirty="0"/>
                  <a:t>Flocculation efficiency can be considered constant (and close to 1)</a:t>
                </a:r>
              </a:p>
              <a:p>
                <a:r>
                  <a:rPr lang="en-US" dirty="0"/>
                  <a:t>Our design equations don’t need an efficiency term</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1" y="1600200"/>
                <a:ext cx="4537880" cy="4525963"/>
              </a:xfrm>
              <a:blipFill>
                <a:blip r:embed="rId3"/>
                <a:stretch>
                  <a:fillRect l="-6183" t="-7682" r="-2688" b="-18464"/>
                </a:stretch>
              </a:blipFill>
            </p:spPr>
            <p:txBody>
              <a:bodyPr/>
              <a:lstStyle/>
              <a:p>
                <a:r>
                  <a:rPr lang="en-US">
                    <a:noFill/>
                  </a:rPr>
                  <a:t> </a:t>
                </a:r>
              </a:p>
            </p:txBody>
          </p:sp>
        </mc:Fallback>
      </mc:AlternateContent>
      <p:pic>
        <p:nvPicPr>
          <p:cNvPr id="2221062" name="Picture 6" descr="http://designbeta.cee.cornell.edu/Designs/EtFlocSedFi/7097/10Lps/EtFlocSedFiFloc_f.png"/>
          <p:cNvPicPr>
            <a:picLocks noChangeAspect="1" noChangeArrowheads="1"/>
          </p:cNvPicPr>
          <p:nvPr/>
        </p:nvPicPr>
        <p:blipFill rotWithShape="1">
          <a:blip r:embed="rId4">
            <a:extLst>
              <a:ext uri="{28A0092B-C50C-407E-A947-70E740481C1C}">
                <a14:useLocalDpi xmlns:a14="http://schemas.microsoft.com/office/drawing/2010/main" val="0"/>
              </a:ext>
            </a:extLst>
          </a:blip>
          <a:srcRect l="40620" t="27316" r="44448" b="2860"/>
          <a:stretch/>
        </p:blipFill>
        <p:spPr bwMode="auto">
          <a:xfrm>
            <a:off x="7526667" y="1828800"/>
            <a:ext cx="1431435" cy="4735773"/>
          </a:xfrm>
          <a:prstGeom prst="rect">
            <a:avLst/>
          </a:prstGeom>
          <a:noFill/>
          <a:extLst>
            <a:ext uri="{909E8E84-426E-40DD-AFC4-6F175D3DCCD1}">
              <a14:hiddenFill xmlns:a14="http://schemas.microsoft.com/office/drawing/2010/main">
                <a:solidFill>
                  <a:srgbClr val="FFFFFF"/>
                </a:solidFill>
              </a14:hiddenFill>
            </a:ext>
          </a:extLst>
        </p:spPr>
      </p:pic>
      <p:pic>
        <p:nvPicPr>
          <p:cNvPr id="2221064" name="Picture 8" descr="http://designbeta.cee.cornell.edu/Designs/EtFlocSedFi/7097/30Lps/EtFlocSedFiFloc_f.png"/>
          <p:cNvPicPr>
            <a:picLocks noChangeAspect="1" noChangeArrowheads="1"/>
          </p:cNvPicPr>
          <p:nvPr/>
        </p:nvPicPr>
        <p:blipFill rotWithShape="1">
          <a:blip r:embed="rId5">
            <a:extLst>
              <a:ext uri="{28A0092B-C50C-407E-A947-70E740481C1C}">
                <a14:useLocalDpi xmlns:a14="http://schemas.microsoft.com/office/drawing/2010/main" val="0"/>
              </a:ext>
            </a:extLst>
          </a:blip>
          <a:srcRect l="46151" t="52926" r="40148" b="2866"/>
          <a:stretch/>
        </p:blipFill>
        <p:spPr bwMode="auto">
          <a:xfrm>
            <a:off x="5336348" y="1828800"/>
            <a:ext cx="2074459" cy="4735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27594" y="1471656"/>
            <a:ext cx="1091966" cy="523220"/>
          </a:xfrm>
          <a:prstGeom prst="rect">
            <a:avLst/>
          </a:prstGeom>
          <a:noFill/>
        </p:spPr>
        <p:txBody>
          <a:bodyPr wrap="none" rtlCol="0">
            <a:spAutoFit/>
          </a:bodyPr>
          <a:lstStyle/>
          <a:p>
            <a:r>
              <a:rPr lang="en-US" dirty="0"/>
              <a:t>30 L/s</a:t>
            </a:r>
          </a:p>
        </p:txBody>
      </p:sp>
      <p:sp>
        <p:nvSpPr>
          <p:cNvPr id="9" name="TextBox 8"/>
          <p:cNvSpPr txBox="1"/>
          <p:nvPr/>
        </p:nvSpPr>
        <p:spPr>
          <a:xfrm>
            <a:off x="7526667" y="1471656"/>
            <a:ext cx="1091966" cy="523220"/>
          </a:xfrm>
          <a:prstGeom prst="rect">
            <a:avLst/>
          </a:prstGeom>
          <a:noFill/>
        </p:spPr>
        <p:txBody>
          <a:bodyPr wrap="none" rtlCol="0">
            <a:spAutoFit/>
          </a:bodyPr>
          <a:lstStyle/>
          <a:p>
            <a:r>
              <a:rPr lang="en-US" dirty="0"/>
              <a:t>10 L/s</a:t>
            </a:r>
          </a:p>
        </p:txBody>
      </p:sp>
    </p:spTree>
    <p:extLst>
      <p:ext uri="{BB962C8B-B14F-4D97-AF65-F5344CB8AC3E}">
        <p14:creationId xmlns:p14="http://schemas.microsoft.com/office/powerpoint/2010/main" val="4730233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collisions or </a:t>
            </a:r>
            <a:r>
              <a:rPr lang="en-US" b="1" dirty="0"/>
              <a:t>inertial collisions</a:t>
            </a:r>
          </a:p>
        </p:txBody>
      </p:sp>
      <p:sp>
        <p:nvSpPr>
          <p:cNvPr id="3" name="Content Placeholder 2"/>
          <p:cNvSpPr>
            <a:spLocks noGrp="1"/>
          </p:cNvSpPr>
          <p:nvPr>
            <p:ph idx="1"/>
          </p:nvPr>
        </p:nvSpPr>
        <p:spPr/>
        <p:txBody>
          <a:bodyPr/>
          <a:lstStyle/>
          <a:p>
            <a:r>
              <a:rPr lang="en-US"/>
              <a:t>Prior to 2016 I had assumed that the appropriate length scale comparison was particle separation distance and Kolmogorov length scale – thus concluded inertia was important</a:t>
            </a:r>
          </a:p>
          <a:p>
            <a:r>
              <a:rPr lang="en-US"/>
              <a:t>Particle separation distances are smaller than inner viscous length scale</a:t>
            </a:r>
          </a:p>
          <a:p>
            <a:r>
              <a:rPr lang="en-US"/>
              <a:t>Collisions in turbulent flocculators are dominated by viscosity (fluid shear, not turbulent eddies)*</a:t>
            </a:r>
            <a:endParaRPr lang="en-US" dirty="0"/>
          </a:p>
        </p:txBody>
      </p:sp>
      <p:sp>
        <p:nvSpPr>
          <p:cNvPr id="4" name="TextBox 3"/>
          <p:cNvSpPr txBox="1"/>
          <p:nvPr/>
        </p:nvSpPr>
        <p:spPr>
          <a:xfrm>
            <a:off x="0" y="3889604"/>
            <a:ext cx="800219" cy="461665"/>
          </a:xfrm>
          <a:prstGeom prst="rect">
            <a:avLst/>
          </a:prstGeom>
          <a:noFill/>
        </p:spPr>
        <p:txBody>
          <a:bodyPr wrap="none" rtlCol="0">
            <a:spAutoFit/>
          </a:bodyPr>
          <a:lstStyle/>
          <a:p>
            <a:r>
              <a:rPr lang="en-US" sz="2400" dirty="0"/>
              <a:t>2016</a:t>
            </a:r>
          </a:p>
        </p:txBody>
      </p:sp>
      <p:cxnSp>
        <p:nvCxnSpPr>
          <p:cNvPr id="6" name="Straight Connector 5"/>
          <p:cNvCxnSpPr/>
          <p:nvPr/>
        </p:nvCxnSpPr>
        <p:spPr bwMode="auto">
          <a:xfrm flipV="1">
            <a:off x="800217" y="4120436"/>
            <a:ext cx="8173849" cy="1"/>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5" name="TextBox 4"/>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36999246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3"/>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extLst>
      <p:ext uri="{BB962C8B-B14F-4D97-AF65-F5344CB8AC3E}">
        <p14:creationId xmlns:p14="http://schemas.microsoft.com/office/powerpoint/2010/main" val="3756418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364386"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a:p>
            <a:r>
              <a:rPr lang="en-US" dirty="0"/>
              <a:t>The actual collision potential in operating AguaClara plants may be lower because the head loss per baffle may be lower than we assumed</a:t>
            </a:r>
          </a:p>
          <a:p>
            <a:endParaRPr lang="en-US" dirty="0"/>
          </a:p>
        </p:txBody>
      </p:sp>
      <p:sp>
        <p:nvSpPr>
          <p:cNvPr id="5" name="Oval 4"/>
          <p:cNvSpPr/>
          <p:nvPr/>
        </p:nvSpPr>
        <p:spPr>
          <a:xfrm>
            <a:off x="6503953" y="317065"/>
            <a:ext cx="501706"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5A48A93-8805-47B8-AE23-E14DAAF62E90}"/>
              </a:ext>
            </a:extLst>
          </p:cNvPr>
          <p:cNvPicPr>
            <a:picLocks noChangeAspect="1"/>
          </p:cNvPicPr>
          <p:nvPr>
            <p:custDataLst>
              <p:tags r:id="rId1"/>
            </p:custDataLst>
          </p:nvPr>
        </p:nvPicPr>
        <p:blipFill>
          <a:blip r:embed="rId3"/>
          <a:stretch>
            <a:fillRect/>
          </a:stretch>
        </p:blipFill>
        <p:spPr>
          <a:xfrm>
            <a:off x="6586374" y="307017"/>
            <a:ext cx="2384457" cy="780801"/>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392538" y="2793538"/>
            <a:ext cx="1197708" cy="30690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stCxn id="15" idx="1"/>
          </p:cNvCxnSpPr>
          <p:nvPr/>
        </p:nvCxnSpPr>
        <p:spPr>
          <a:xfrm rot="10800000" flipV="1">
            <a:off x="4392538" y="1784909"/>
            <a:ext cx="1636734" cy="33611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133156" y="2571158"/>
            <a:ext cx="521762" cy="15841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4922104" y="2571157"/>
            <a:ext cx="497930" cy="216495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575836"/>
            <a:ext cx="474640" cy="170141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a:stCxn id="473" idx="1"/>
          </p:cNvCxnSpPr>
          <p:nvPr/>
        </p:nvCxnSpPr>
        <p:spPr>
          <a:xfrm rot="10800000">
            <a:off x="5278209" y="2558241"/>
            <a:ext cx="439705" cy="88854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 action="ppaction://noaction"/>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a:extLst>
              <a:ext uri="{FF2B5EF4-FFF2-40B4-BE49-F238E27FC236}">
                <a16:creationId xmlns:a16="http://schemas.microsoft.com/office/drawing/2014/main" id="{D70846DB-DC17-4359-BF6C-FF43C438A68F}"/>
              </a:ext>
            </a:extLst>
          </p:cNvPr>
          <p:cNvPicPr>
            <a:picLocks noChangeAspect="1"/>
          </p:cNvPicPr>
          <p:nvPr>
            <p:custDataLst>
              <p:tags r:id="rId1"/>
            </p:custDataLst>
          </p:nvPr>
        </p:nvPicPr>
        <p:blipFill>
          <a:blip r:embed="rId8"/>
          <a:stretch>
            <a:fillRect/>
          </a:stretch>
        </p:blipFill>
        <p:spPr>
          <a:xfrm>
            <a:off x="994797" y="5298177"/>
            <a:ext cx="2344228" cy="826515"/>
          </a:xfrm>
          <a:prstGeom prst="rect">
            <a:avLst/>
          </a:prstGeom>
        </p:spPr>
      </p:pic>
      <p:pic>
        <p:nvPicPr>
          <p:cNvPr id="24" name="Picture 23">
            <a:extLst>
              <a:ext uri="{FF2B5EF4-FFF2-40B4-BE49-F238E27FC236}">
                <a16:creationId xmlns:a16="http://schemas.microsoft.com/office/drawing/2014/main" id="{461EB3A7-0175-4522-B6D2-2AB8E3C23B08}"/>
              </a:ext>
            </a:extLst>
          </p:cNvPr>
          <p:cNvPicPr>
            <a:picLocks noChangeAspect="1"/>
          </p:cNvPicPr>
          <p:nvPr>
            <p:custDataLst>
              <p:tags r:id="rId2"/>
            </p:custDataLst>
          </p:nvPr>
        </p:nvPicPr>
        <p:blipFill>
          <a:blip r:embed="rId9"/>
          <a:stretch>
            <a:fillRect/>
          </a:stretch>
        </p:blipFill>
        <p:spPr>
          <a:xfrm>
            <a:off x="1534816" y="1955304"/>
            <a:ext cx="4492793" cy="910628"/>
          </a:xfrm>
          <a:prstGeom prst="rect">
            <a:avLst/>
          </a:prstGeom>
        </p:spPr>
      </p:pic>
      <p:pic>
        <p:nvPicPr>
          <p:cNvPr id="20" name="Picture 19">
            <a:extLst>
              <a:ext uri="{FF2B5EF4-FFF2-40B4-BE49-F238E27FC236}">
                <a16:creationId xmlns:a16="http://schemas.microsoft.com/office/drawing/2014/main" id="{A62C3105-E9C5-45C2-AEE2-C0C1D71F9503}"/>
              </a:ext>
            </a:extLst>
          </p:cNvPr>
          <p:cNvPicPr>
            <a:picLocks noChangeAspect="1"/>
          </p:cNvPicPr>
          <p:nvPr>
            <p:custDataLst>
              <p:tags r:id="rId3"/>
            </p:custDataLst>
          </p:nvPr>
        </p:nvPicPr>
        <p:blipFill>
          <a:blip r:embed="rId10"/>
          <a:stretch>
            <a:fillRect/>
          </a:stretch>
        </p:blipFill>
        <p:spPr>
          <a:xfrm>
            <a:off x="7323277" y="4354624"/>
            <a:ext cx="652087" cy="624558"/>
          </a:xfrm>
          <a:prstGeom prst="rect">
            <a:avLst/>
          </a:prstGeom>
        </p:spPr>
      </p:pic>
      <p:pic>
        <p:nvPicPr>
          <p:cNvPr id="22" name="Picture 21">
            <a:extLst>
              <a:ext uri="{FF2B5EF4-FFF2-40B4-BE49-F238E27FC236}">
                <a16:creationId xmlns:a16="http://schemas.microsoft.com/office/drawing/2014/main" id="{30E3BFFC-0871-4A85-891F-500B94A46197}"/>
              </a:ext>
            </a:extLst>
          </p:cNvPr>
          <p:cNvPicPr>
            <a:picLocks noChangeAspect="1"/>
          </p:cNvPicPr>
          <p:nvPr>
            <p:custDataLst>
              <p:tags r:id="rId4"/>
            </p:custDataLst>
          </p:nvPr>
        </p:nvPicPr>
        <p:blipFill>
          <a:blip r:embed="rId11"/>
          <a:stretch>
            <a:fillRect/>
          </a:stretch>
        </p:blipFill>
        <p:spPr>
          <a:xfrm>
            <a:off x="6856229" y="1032944"/>
            <a:ext cx="934095" cy="220952"/>
          </a:xfrm>
          <a:prstGeom prst="rect">
            <a:avLst/>
          </a:prstGeom>
        </p:spPr>
      </p:pic>
    </p:spTree>
    <p:extLst>
      <p:ext uri="{BB962C8B-B14F-4D97-AF65-F5344CB8AC3E}">
        <p14:creationId xmlns:p14="http://schemas.microsoft.com/office/powerpoint/2010/main" val="22013400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Energy use (head loss) in flocculation controls velocity gradient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0632" y="1600200"/>
                <a:ext cx="6049073" cy="4525963"/>
              </a:xfrm>
            </p:spPr>
            <p:txBody>
              <a:bodyPr/>
              <a:lstStyle/>
              <a:p>
                <a:pPr>
                  <a:lnSpc>
                    <a:spcPct val="90000"/>
                  </a:lnSpc>
                </a:pPr>
                <a:r>
                  <a:rPr lang="en-US" sz="2800" dirty="0"/>
                  <a:t>Head loss </a:t>
                </a:r>
              </a:p>
              <a:p>
                <a:pPr lvl="1">
                  <a:lnSpc>
                    <a:spcPct val="90000"/>
                  </a:lnSpc>
                </a:pPr>
                <a:r>
                  <a:rPr lang="en-US" sz="2400" dirty="0"/>
                  <a:t>High head loss results in a taller building for the water treatment plant</a:t>
                </a:r>
              </a:p>
              <a:p>
                <a:pPr lvl="1">
                  <a:lnSpc>
                    <a:spcPct val="90000"/>
                  </a:lnSpc>
                </a:pPr>
                <a:r>
                  <a:rPr lang="en-US" sz="2400" dirty="0"/>
                  <a:t>High head loss means higher velocities and that reduces settling of flocs in the flocculator</a:t>
                </a:r>
              </a:p>
              <a:p>
                <a:pPr lvl="1">
                  <a:lnSpc>
                    <a:spcPct val="90000"/>
                  </a:lnSpc>
                </a:pPr>
                <a:r>
                  <a:rPr lang="en-US" sz="2400" dirty="0"/>
                  <a:t>Some gravity flow water supplies don’t have much elevation difference between source and storage tank</a:t>
                </a:r>
              </a:p>
              <a:p>
                <a:pPr>
                  <a:lnSpc>
                    <a:spcPct val="90000"/>
                  </a:lnSpc>
                </a:pPr>
                <a:r>
                  <a:rPr lang="en-US" sz="2800" dirty="0"/>
                  <a:t>Velocity gradient (G) </a:t>
                </a:r>
              </a:p>
              <a:p>
                <a:pPr lvl="1">
                  <a:lnSpc>
                    <a:spcPct val="90000"/>
                  </a:lnSpc>
                </a:pPr>
                <a:r>
                  <a:rPr lang="en-US" sz="2400" dirty="0"/>
                  <a:t>Higher</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 </m:t>
                        </m:r>
                        <m:r>
                          <a:rPr lang="en-US" sz="2400" i="1">
                            <a:latin typeface="Cambria Math"/>
                          </a:rPr>
                          <m:t>𝐺</m:t>
                        </m:r>
                      </m:e>
                    </m:acc>
                  </m:oMath>
                </a14:m>
                <a:r>
                  <a:rPr lang="en-US" sz="2400" dirty="0"/>
                  <a:t> allows lower residence time</a:t>
                </a:r>
              </a:p>
              <a:p>
                <a:pPr lvl="1">
                  <a:lnSpc>
                    <a:spcPct val="90000"/>
                  </a:lnSpc>
                </a:pPr>
                <a:r>
                  <a:rPr lang="en-US" sz="2400" dirty="0"/>
                  <a:t>Higher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𝐺</m:t>
                        </m:r>
                      </m:e>
                    </m:acc>
                  </m:oMath>
                </a14:m>
                <a:r>
                  <a:rPr lang="en-US" sz="2400" dirty="0"/>
                  <a:t> results in smaller flocs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0632" y="1600200"/>
                <a:ext cx="6049073" cy="4525963"/>
              </a:xfrm>
              <a:blipFill>
                <a:blip r:embed="rId9"/>
                <a:stretch>
                  <a:fillRect l="-3927" t="-7547" r="-1208" b="-795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A20A1C4-8E39-4DC6-8690-38FD334E585B}"/>
              </a:ext>
            </a:extLst>
          </p:cNvPr>
          <p:cNvPicPr>
            <a:picLocks noChangeAspect="1"/>
          </p:cNvPicPr>
          <p:nvPr>
            <p:custDataLst>
              <p:tags r:id="rId1"/>
            </p:custDataLst>
          </p:nvPr>
        </p:nvPicPr>
        <p:blipFill>
          <a:blip r:embed="rId10"/>
          <a:stretch>
            <a:fillRect/>
          </a:stretch>
        </p:blipFill>
        <p:spPr>
          <a:xfrm>
            <a:off x="6649120" y="1661525"/>
            <a:ext cx="1541486" cy="274286"/>
          </a:xfrm>
          <a:prstGeom prst="rect">
            <a:avLst/>
          </a:prstGeom>
        </p:spPr>
      </p:pic>
      <p:pic>
        <p:nvPicPr>
          <p:cNvPr id="14" name="Picture 13">
            <a:extLst>
              <a:ext uri="{FF2B5EF4-FFF2-40B4-BE49-F238E27FC236}">
                <a16:creationId xmlns:a16="http://schemas.microsoft.com/office/drawing/2014/main" id="{0FE4B960-760D-4F21-A435-2C9780271A88}"/>
              </a:ext>
            </a:extLst>
          </p:cNvPr>
          <p:cNvPicPr>
            <a:picLocks noChangeAspect="1"/>
          </p:cNvPicPr>
          <p:nvPr>
            <p:custDataLst>
              <p:tags r:id="rId2"/>
            </p:custDataLst>
          </p:nvPr>
        </p:nvPicPr>
        <p:blipFill>
          <a:blip r:embed="rId11"/>
          <a:stretch>
            <a:fillRect/>
          </a:stretch>
        </p:blipFill>
        <p:spPr>
          <a:xfrm>
            <a:off x="6649120" y="2297378"/>
            <a:ext cx="1501257" cy="729600"/>
          </a:xfrm>
          <a:prstGeom prst="rect">
            <a:avLst/>
          </a:prstGeom>
        </p:spPr>
      </p:pic>
      <p:pic>
        <p:nvPicPr>
          <p:cNvPr id="16" name="Picture 15">
            <a:extLst>
              <a:ext uri="{FF2B5EF4-FFF2-40B4-BE49-F238E27FC236}">
                <a16:creationId xmlns:a16="http://schemas.microsoft.com/office/drawing/2014/main" id="{8C1F21B5-044C-4018-916E-078AED95DF1F}"/>
              </a:ext>
            </a:extLst>
          </p:cNvPr>
          <p:cNvPicPr>
            <a:picLocks noChangeAspect="1"/>
          </p:cNvPicPr>
          <p:nvPr>
            <p:custDataLst>
              <p:tags r:id="rId3"/>
            </p:custDataLst>
          </p:nvPr>
        </p:nvPicPr>
        <p:blipFill>
          <a:blip r:embed="rId12"/>
          <a:stretch>
            <a:fillRect/>
          </a:stretch>
        </p:blipFill>
        <p:spPr>
          <a:xfrm>
            <a:off x="6649120" y="3336315"/>
            <a:ext cx="2368000" cy="729600"/>
          </a:xfrm>
          <a:prstGeom prst="rect">
            <a:avLst/>
          </a:prstGeom>
        </p:spPr>
      </p:pic>
      <p:pic>
        <p:nvPicPr>
          <p:cNvPr id="19" name="Picture 18">
            <a:extLst>
              <a:ext uri="{FF2B5EF4-FFF2-40B4-BE49-F238E27FC236}">
                <a16:creationId xmlns:a16="http://schemas.microsoft.com/office/drawing/2014/main" id="{342D7FED-C890-45E5-AF2C-9C4C48FA1F08}"/>
              </a:ext>
            </a:extLst>
          </p:cNvPr>
          <p:cNvPicPr>
            <a:picLocks noChangeAspect="1"/>
          </p:cNvPicPr>
          <p:nvPr>
            <p:custDataLst>
              <p:tags r:id="rId4"/>
            </p:custDataLst>
          </p:nvPr>
        </p:nvPicPr>
        <p:blipFill>
          <a:blip r:embed="rId13"/>
          <a:stretch>
            <a:fillRect/>
          </a:stretch>
        </p:blipFill>
        <p:spPr>
          <a:xfrm>
            <a:off x="6649120" y="4366600"/>
            <a:ext cx="1173943" cy="729599"/>
          </a:xfrm>
          <a:prstGeom prst="rect">
            <a:avLst/>
          </a:prstGeom>
        </p:spPr>
      </p:pic>
      <p:pic>
        <p:nvPicPr>
          <p:cNvPr id="21" name="Picture 20">
            <a:extLst>
              <a:ext uri="{FF2B5EF4-FFF2-40B4-BE49-F238E27FC236}">
                <a16:creationId xmlns:a16="http://schemas.microsoft.com/office/drawing/2014/main" id="{8EC73AF6-628C-4173-BB8D-291636244D23}"/>
              </a:ext>
            </a:extLst>
          </p:cNvPr>
          <p:cNvPicPr>
            <a:picLocks noChangeAspect="1"/>
          </p:cNvPicPr>
          <p:nvPr>
            <p:custDataLst>
              <p:tags r:id="rId5"/>
            </p:custDataLst>
          </p:nvPr>
        </p:nvPicPr>
        <p:blipFill>
          <a:blip r:embed="rId14"/>
          <a:stretch>
            <a:fillRect/>
          </a:stretch>
        </p:blipFill>
        <p:spPr>
          <a:xfrm>
            <a:off x="6649120" y="5396884"/>
            <a:ext cx="1055086" cy="276114"/>
          </a:xfrm>
          <a:prstGeom prst="rect">
            <a:avLst/>
          </a:prstGeom>
        </p:spPr>
      </p:pic>
      <p:pic>
        <p:nvPicPr>
          <p:cNvPr id="23" name="Picture 22">
            <a:extLst>
              <a:ext uri="{FF2B5EF4-FFF2-40B4-BE49-F238E27FC236}">
                <a16:creationId xmlns:a16="http://schemas.microsoft.com/office/drawing/2014/main" id="{CD892566-5455-4C6D-9A25-332339ACC42C}"/>
              </a:ext>
            </a:extLst>
          </p:cNvPr>
          <p:cNvPicPr>
            <a:picLocks noChangeAspect="1"/>
          </p:cNvPicPr>
          <p:nvPr>
            <p:custDataLst>
              <p:tags r:id="rId6"/>
            </p:custDataLst>
          </p:nvPr>
        </p:nvPicPr>
        <p:blipFill>
          <a:blip r:embed="rId15"/>
          <a:stretch>
            <a:fillRect/>
          </a:stretch>
        </p:blipFill>
        <p:spPr>
          <a:xfrm>
            <a:off x="6649120" y="5908123"/>
            <a:ext cx="1907200" cy="731430"/>
          </a:xfrm>
          <a:prstGeom prst="rect">
            <a:avLst/>
          </a:prstGeom>
        </p:spPr>
      </p:pic>
    </p:spTree>
    <p:extLst>
      <p:ext uri="{BB962C8B-B14F-4D97-AF65-F5344CB8AC3E}">
        <p14:creationId xmlns:p14="http://schemas.microsoft.com/office/powerpoint/2010/main" val="345159151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9026" name="Rectangle 2"/>
              <p:cNvSpPr>
                <a:spLocks noGrp="1" noChangeArrowheads="1"/>
              </p:cNvSpPr>
              <p:nvPr>
                <p:ph type="title"/>
              </p:nvPr>
            </p:nvSpPr>
            <p:spPr>
              <a:effectLst/>
            </p:spPr>
            <p:txBody>
              <a:bodyPr/>
              <a:lstStyle/>
              <a:p>
                <a:r>
                  <a:rPr lang="en-US" dirty="0"/>
                  <a:t>The Influence of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a:rPr>
                          <m:t>𝐺</m:t>
                        </m:r>
                      </m:e>
                    </m:acc>
                  </m:oMath>
                </a14:m>
                <a:r>
                  <a:rPr lang="en-US" i="1" baseline="-25000" dirty="0"/>
                  <a:t> </a:t>
                </a:r>
                <a:r>
                  <a:rPr lang="en-US" dirty="0"/>
                  <a:t>or </a:t>
                </a:r>
                <a:r>
                  <a:rPr lang="en-US" i="1" dirty="0" err="1">
                    <a:latin typeface="+mn-lt"/>
                  </a:rPr>
                  <a:t>G</a:t>
                </a:r>
                <a:r>
                  <a:rPr lang="en-US" i="1" baseline="-25000" dirty="0" err="1"/>
                  <a:t>Max</a:t>
                </a:r>
                <a:endParaRPr lang="en-US" i="1" baseline="-25000" dirty="0"/>
              </a:p>
            </p:txBody>
          </p:sp>
        </mc:Choice>
        <mc:Fallback xmlns="">
          <p:sp>
            <p:nvSpPr>
              <p:cNvPr id="129026" name="Rectangle 2"/>
              <p:cNvSpPr>
                <a:spLocks noGrp="1" noRot="1" noChangeAspect="1" noMove="1" noResize="1" noEditPoints="1" noAdjustHandles="1" noChangeArrowheads="1" noChangeShapeType="1" noTextEdit="1"/>
              </p:cNvSpPr>
              <p:nvPr>
                <p:ph type="title"/>
              </p:nvPr>
            </p:nvSpPr>
            <p:spPr>
              <a:blipFill rotWithShape="1">
                <a:blip r:embed="rId3"/>
                <a:stretch>
                  <a:fillRect b="-9626"/>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027" name="Rectangle 3"/>
              <p:cNvSpPr>
                <a:spLocks noGrp="1" noChangeArrowheads="1"/>
              </p:cNvSpPr>
              <p:nvPr>
                <p:ph idx="1"/>
              </p:nvPr>
            </p:nvSpPr>
            <p:spPr/>
            <p:txBody>
              <a:bodyPr/>
              <a:lstStyle/>
              <a:p>
                <a:r>
                  <a:rPr lang="en-US" sz="2400" dirty="0"/>
                  <a:t>The value of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𝐺</m:t>
                        </m:r>
                      </m:e>
                    </m:acc>
                  </m:oMath>
                </a14:m>
                <a:r>
                  <a:rPr lang="en-US" sz="2400" dirty="0"/>
                  <a:t> or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𝜀</m:t>
                        </m:r>
                      </m:e>
                    </m:acc>
                  </m:oMath>
                </a14:m>
                <a:r>
                  <a:rPr lang="en-US" sz="2400" dirty="0"/>
                  <a:t> determines the head loss through the flocculator</a:t>
                </a:r>
              </a:p>
              <a:p>
                <a:r>
                  <a:rPr lang="en-US" sz="2400" dirty="0"/>
                  <a:t>Maximum size of the flocs is controlled by </a:t>
                </a:r>
              </a:p>
              <a:p>
                <a:pPr lvl="1"/>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𝐺</m:t>
                        </m:r>
                      </m:e>
                    </m:acc>
                  </m:oMath>
                </a14:m>
                <a:r>
                  <a:rPr lang="en-US" sz="2000" dirty="0"/>
                  <a:t> or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𝜀</m:t>
                        </m:r>
                      </m:e>
                    </m:acc>
                  </m:oMath>
                </a14:m>
                <a:r>
                  <a:rPr lang="en-US" sz="2000" dirty="0"/>
                  <a:t> (assuming shear limits attachment)</a:t>
                </a:r>
              </a:p>
              <a:p>
                <a:pPr lvl="1"/>
                <a:r>
                  <a:rPr lang="en-US" sz="2000" i="1" dirty="0" err="1"/>
                  <a:t>G</a:t>
                </a:r>
                <a:r>
                  <a:rPr lang="en-US" sz="2000" i="1" baseline="-25000" dirty="0" err="1"/>
                  <a:t>Max</a:t>
                </a:r>
                <a:r>
                  <a:rPr lang="en-US" sz="2000" dirty="0"/>
                  <a:t> or </a:t>
                </a:r>
                <a:r>
                  <a:rPr lang="en-US" sz="2000" i="1" dirty="0" err="1">
                    <a:latin typeface="Symbol" pitchFamily="18" charset="2"/>
                  </a:rPr>
                  <a:t>e</a:t>
                </a:r>
                <a:r>
                  <a:rPr lang="en-US" sz="2000" i="1" baseline="-25000" dirty="0" err="1"/>
                  <a:t>Max</a:t>
                </a:r>
                <a:r>
                  <a:rPr lang="en-US" sz="2000" dirty="0"/>
                  <a:t> (assuming floc break up controls max size)</a:t>
                </a:r>
                <a:endParaRPr lang="en-US" sz="2400" dirty="0"/>
              </a:p>
              <a:p>
                <a:r>
                  <a:rPr lang="en-US" sz="2400" i="1" dirty="0" err="1">
                    <a:latin typeface="Symbol" pitchFamily="18" charset="2"/>
                  </a:rPr>
                  <a:t>e</a:t>
                </a:r>
                <a:r>
                  <a:rPr lang="en-US" sz="2400" i="1" baseline="-25000" dirty="0" err="1"/>
                  <a:t>Max</a:t>
                </a:r>
                <a:r>
                  <a:rPr lang="en-US" sz="2400" baseline="-25000" dirty="0"/>
                  <a:t> </a:t>
                </a:r>
                <a:r>
                  <a:rPr lang="en-US" sz="2400" dirty="0"/>
                  <a:t>= 10 </a:t>
                </a:r>
                <a:r>
                  <a:rPr lang="en-US" sz="2400" dirty="0" err="1"/>
                  <a:t>mW</a:t>
                </a:r>
                <a:r>
                  <a:rPr lang="en-US" sz="2400" dirty="0"/>
                  <a:t>/kg (</a:t>
                </a:r>
                <a:r>
                  <a:rPr lang="en-US" sz="2400" i="1" dirty="0" err="1"/>
                  <a:t>G</a:t>
                </a:r>
                <a:r>
                  <a:rPr lang="en-US" sz="2400" i="1" baseline="-25000" dirty="0" err="1"/>
                  <a:t>Max</a:t>
                </a:r>
                <a:r>
                  <a:rPr lang="en-US" sz="2400" dirty="0"/>
                  <a:t> = 100 Hz) was the AguaClara standard (2011-2015)</a:t>
                </a:r>
              </a:p>
              <a:p>
                <a:r>
                  <a:rPr lang="en-US" sz="2400" dirty="0"/>
                  <a:t>Summer 2015 new designs have head loss of approximately 40 cm</a:t>
                </a:r>
              </a:p>
              <a:p>
                <a:pPr lvl="1"/>
                <a:r>
                  <a:rPr lang="en-US" sz="2000" dirty="0"/>
                  <a:t>Expect smaller flocs (but still captured by plate settlers)</a:t>
                </a:r>
              </a:p>
              <a:p>
                <a:pPr lvl="1"/>
                <a:r>
                  <a:rPr lang="en-US" sz="2000" dirty="0"/>
                  <a:t>Less sedimentation of flocs in flocculator</a:t>
                </a:r>
              </a:p>
              <a:p>
                <a:pPr lvl="1"/>
                <a:r>
                  <a:rPr lang="en-US" sz="2000" dirty="0"/>
                  <a:t>Smaller flocculator</a:t>
                </a:r>
              </a:p>
              <a:p>
                <a:r>
                  <a:rPr lang="en-US" sz="2400" dirty="0"/>
                  <a:t>Casey Garland has tested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𝐺</m:t>
                        </m:r>
                      </m:e>
                    </m:acc>
                  </m:oMath>
                </a14:m>
                <a:r>
                  <a:rPr lang="en-US" sz="2400" dirty="0"/>
                  <a:t> values as high as 340 Hz</a:t>
                </a:r>
              </a:p>
            </p:txBody>
          </p:sp>
        </mc:Choice>
        <mc:Fallback xmlns="">
          <p:sp>
            <p:nvSpPr>
              <p:cNvPr id="129027" name="Rectangle 3"/>
              <p:cNvSpPr>
                <a:spLocks noGrp="1" noRot="1" noChangeAspect="1" noMove="1" noResize="1" noEditPoints="1" noAdjustHandles="1" noChangeArrowheads="1" noChangeShapeType="1" noTextEdit="1"/>
              </p:cNvSpPr>
              <p:nvPr>
                <p:ph idx="1"/>
              </p:nvPr>
            </p:nvSpPr>
            <p:spPr>
              <a:blipFill rotWithShape="1">
                <a:blip r:embed="rId4"/>
                <a:stretch>
                  <a:fillRect l="-2222" t="-5256" r="-741" b="-19677"/>
                </a:stretch>
              </a:blipFill>
            </p:spPr>
            <p:txBody>
              <a:bodyPr/>
              <a:lstStyle/>
              <a:p>
                <a:r>
                  <a:rPr lang="en-US">
                    <a:noFill/>
                  </a:rPr>
                  <a:t> </a:t>
                </a:r>
              </a:p>
            </p:txBody>
          </p:sp>
        </mc:Fallback>
      </mc:AlternateContent>
      <p:sp>
        <p:nvSpPr>
          <p:cNvPr id="2" name="Right Brace 1"/>
          <p:cNvSpPr/>
          <p:nvPr/>
        </p:nvSpPr>
        <p:spPr>
          <a:xfrm>
            <a:off x="6975335" y="2856488"/>
            <a:ext cx="469338" cy="76874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7648870" y="2856488"/>
            <a:ext cx="1363326" cy="707886"/>
          </a:xfrm>
          <a:prstGeom prst="rect">
            <a:avLst/>
          </a:prstGeom>
          <a:noFill/>
        </p:spPr>
        <p:txBody>
          <a:bodyPr wrap="square" rtlCol="0">
            <a:spAutoFit/>
          </a:bodyPr>
          <a:lstStyle/>
          <a:p>
            <a:r>
              <a:rPr lang="en-US" sz="2000" dirty="0"/>
              <a:t>Not yet known</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design inputs for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6050692" cy="4525963"/>
              </a:xfrm>
            </p:spPr>
            <p:txBody>
              <a:bodyPr/>
              <a:lstStyle/>
              <a:p>
                <a:r>
                  <a:rPr lang="en-US" dirty="0"/>
                  <a:t>We need collisions and thus </a:t>
                </a:r>
                <a:r>
                  <a:rPr lang="en-US" dirty="0" err="1"/>
                  <a:t>G</a:t>
                </a:r>
                <a:r>
                  <a:rPr lang="en-US" dirty="0" err="1">
                    <a:latin typeface="Symbol" pitchFamily="18" charset="2"/>
                  </a:rPr>
                  <a:t>q</a:t>
                </a:r>
                <a:r>
                  <a:rPr lang="en-US" dirty="0"/>
                  <a:t> is a logical design specification</a:t>
                </a:r>
              </a:p>
              <a:p>
                <a:r>
                  <a:rPr lang="en-US" dirty="0"/>
                  <a:t>We need to specify energy use</a:t>
                </a:r>
              </a:p>
              <a:p>
                <a:pPr lvl="1"/>
                <a:r>
                  <a:rPr lang="en-US" dirty="0"/>
                  <a:t>Velocity gradient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endParaRPr lang="en-US" dirty="0"/>
              </a:p>
              <a:p>
                <a:pPr lvl="1"/>
                <a:r>
                  <a:rPr lang="en-US" dirty="0"/>
                  <a:t>Energy dissipation rate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𝜀</m:t>
                        </m:r>
                      </m:e>
                    </m:acc>
                  </m:oMath>
                </a14:m>
                <a:endParaRPr lang="en-US" dirty="0"/>
              </a:p>
              <a:p>
                <a:pPr lvl="1"/>
                <a:r>
                  <a:rPr lang="en-US" b="1" dirty="0"/>
                  <a:t>Total head loss - </a:t>
                </a:r>
                <a14:m>
                  <m:oMath xmlns:m="http://schemas.openxmlformats.org/officeDocument/2006/math">
                    <m:sSub>
                      <m:sSubPr>
                        <m:ctrlPr>
                          <a:rPr lang="en-US" b="1" i="1">
                            <a:latin typeface="Cambria Math" panose="02040503050406030204" pitchFamily="18" charset="0"/>
                          </a:rPr>
                        </m:ctrlPr>
                      </m:sSubPr>
                      <m:e>
                        <m:r>
                          <a:rPr lang="en-US" b="1" i="1">
                            <a:latin typeface="Cambria Math"/>
                          </a:rPr>
                          <m:t>𝒉</m:t>
                        </m:r>
                      </m:e>
                      <m:sub>
                        <m:r>
                          <a:rPr lang="en-US" b="1" i="1">
                            <a:latin typeface="Cambria Math"/>
                          </a:rPr>
                          <m:t>𝑭𝒍𝒐𝒄</m:t>
                        </m:r>
                      </m:sub>
                    </m:sSub>
                  </m:oMath>
                </a14:m>
                <a:endParaRPr lang="en-US" b="1" dirty="0"/>
              </a:p>
              <a:p>
                <a:r>
                  <a:rPr lang="en-US" dirty="0"/>
                  <a:t>Or t (</a:t>
                </a:r>
                <a:r>
                  <a:rPr lang="en-US" dirty="0">
                    <a:latin typeface="Symbol" pitchFamily="18" charset="2"/>
                  </a:rPr>
                  <a:t>q</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6050692" cy="4525963"/>
              </a:xfrm>
              <a:blipFill rotWithShape="1">
                <a:blip r:embed="rId4"/>
                <a:stretch>
                  <a:fillRect l="-4632" t="-7412"/>
                </a:stretch>
              </a:blipFill>
            </p:spPr>
            <p:txBody>
              <a:bodyPr/>
              <a:lstStyle/>
              <a:p>
                <a:r>
                  <a:rPr lang="en-US">
                    <a:noFill/>
                  </a:rPr>
                  <a:t> </a:t>
                </a:r>
              </a:p>
            </p:txBody>
          </p:sp>
        </mc:Fallback>
      </mc:AlternateContent>
      <p:sp>
        <p:nvSpPr>
          <p:cNvPr id="6" name="TextBox 5"/>
          <p:cNvSpPr txBox="1"/>
          <p:nvPr/>
        </p:nvSpPr>
        <p:spPr>
          <a:xfrm>
            <a:off x="2561239" y="5029381"/>
            <a:ext cx="3118386" cy="1569660"/>
          </a:xfrm>
          <a:prstGeom prst="rect">
            <a:avLst/>
          </a:prstGeom>
          <a:noFill/>
        </p:spPr>
        <p:txBody>
          <a:bodyPr wrap="square" rtlCol="0">
            <a:spAutoFit/>
          </a:bodyPr>
          <a:lstStyle/>
          <a:p>
            <a:r>
              <a:rPr lang="en-US" sz="2400" dirty="0"/>
              <a:t>More time helps diffusion of coagulant nanoparticles to clay surfaces</a:t>
            </a:r>
          </a:p>
        </p:txBody>
      </p:sp>
      <p:sp>
        <p:nvSpPr>
          <p:cNvPr id="7" name="TextBox 6"/>
          <p:cNvSpPr txBox="1"/>
          <p:nvPr/>
        </p:nvSpPr>
        <p:spPr>
          <a:xfrm>
            <a:off x="5923006" y="3145419"/>
            <a:ext cx="3118386" cy="1938992"/>
          </a:xfrm>
          <a:prstGeom prst="rect">
            <a:avLst/>
          </a:prstGeom>
          <a:noFill/>
        </p:spPr>
        <p:txBody>
          <a:bodyPr wrap="square" rtlCol="0">
            <a:spAutoFit/>
          </a:bodyPr>
          <a:lstStyle/>
          <a:p>
            <a:r>
              <a:rPr lang="en-US" sz="2400" dirty="0"/>
              <a:t>Higher G means smaller flocs and more elevation drop (head loss) through flocculator</a:t>
            </a:r>
          </a:p>
        </p:txBody>
      </p:sp>
      <p:sp>
        <p:nvSpPr>
          <p:cNvPr id="8" name="TextBox 7"/>
          <p:cNvSpPr txBox="1"/>
          <p:nvPr/>
        </p:nvSpPr>
        <p:spPr>
          <a:xfrm>
            <a:off x="5926580" y="5505030"/>
            <a:ext cx="2685351" cy="523220"/>
          </a:xfrm>
          <a:prstGeom prst="rect">
            <a:avLst/>
          </a:prstGeom>
          <a:noFill/>
        </p:spPr>
        <p:txBody>
          <a:bodyPr wrap="none" rtlCol="0">
            <a:spAutoFit/>
          </a:bodyPr>
          <a:lstStyle/>
          <a:p>
            <a:r>
              <a:rPr lang="en-US" dirty="0"/>
              <a:t>Current approach</a:t>
            </a:r>
          </a:p>
        </p:txBody>
      </p:sp>
      <p:cxnSp>
        <p:nvCxnSpPr>
          <p:cNvPr id="10" name="Straight Arrow Connector 9"/>
          <p:cNvCxnSpPr>
            <a:stCxn id="8" idx="1"/>
          </p:cNvCxnSpPr>
          <p:nvPr/>
        </p:nvCxnSpPr>
        <p:spPr>
          <a:xfrm flipH="1" flipV="1">
            <a:off x="4728411" y="4622923"/>
            <a:ext cx="1198169" cy="11437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5C19F32-DB64-4B1F-9EB1-422552DBE759}"/>
              </a:ext>
            </a:extLst>
          </p:cNvPr>
          <p:cNvPicPr>
            <a:picLocks noChangeAspect="1"/>
          </p:cNvPicPr>
          <p:nvPr>
            <p:custDataLst>
              <p:tags r:id="rId1"/>
            </p:custDataLst>
          </p:nvPr>
        </p:nvPicPr>
        <p:blipFill>
          <a:blip r:embed="rId5"/>
          <a:stretch>
            <a:fillRect/>
          </a:stretch>
        </p:blipFill>
        <p:spPr>
          <a:xfrm>
            <a:off x="6612919" y="1945343"/>
            <a:ext cx="2384457" cy="780801"/>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3309973" y="1664968"/>
            <a:ext cx="3174267" cy="523220"/>
          </a:xfrm>
          <a:prstGeom prst="rect">
            <a:avLst/>
          </a:prstGeom>
          <a:noFill/>
        </p:spPr>
        <p:txBody>
          <a:bodyPr wrap="none" rtlCol="0">
            <a:spAutoFit/>
          </a:bodyPr>
          <a:lstStyle/>
          <a:p>
            <a:r>
              <a:rPr lang="en-US" dirty="0"/>
              <a:t>Minor loss equation</a:t>
            </a:r>
          </a:p>
        </p:txBody>
      </p:sp>
      <p:pic>
        <p:nvPicPr>
          <p:cNvPr id="10" name="Picture 9">
            <a:extLst>
              <a:ext uri="{FF2B5EF4-FFF2-40B4-BE49-F238E27FC236}">
                <a16:creationId xmlns:a16="http://schemas.microsoft.com/office/drawing/2014/main" id="{E33FEF2D-12CD-436F-B654-7838DEF2FE39}"/>
              </a:ext>
            </a:extLst>
          </p:cNvPr>
          <p:cNvPicPr>
            <a:picLocks noChangeAspect="1"/>
          </p:cNvPicPr>
          <p:nvPr>
            <p:custDataLst>
              <p:tags r:id="rId1"/>
            </p:custDataLst>
          </p:nvPr>
        </p:nvPicPr>
        <p:blipFill>
          <a:blip r:embed="rId7"/>
          <a:stretch>
            <a:fillRect/>
          </a:stretch>
        </p:blipFill>
        <p:spPr>
          <a:xfrm>
            <a:off x="853767" y="2687952"/>
            <a:ext cx="1164800" cy="274286"/>
          </a:xfrm>
          <a:prstGeom prst="rect">
            <a:avLst/>
          </a:prstGeom>
        </p:spPr>
      </p:pic>
      <p:sp>
        <p:nvSpPr>
          <p:cNvPr id="7" name="TextBox 6"/>
          <p:cNvSpPr txBox="1"/>
          <p:nvPr/>
        </p:nvSpPr>
        <p:spPr>
          <a:xfrm>
            <a:off x="3309973" y="2271642"/>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21" name="Picture 20">
            <a:extLst>
              <a:ext uri="{FF2B5EF4-FFF2-40B4-BE49-F238E27FC236}">
                <a16:creationId xmlns:a16="http://schemas.microsoft.com/office/drawing/2014/main" id="{0C852053-F200-4947-8A43-64EA97132990}"/>
              </a:ext>
            </a:extLst>
          </p:cNvPr>
          <p:cNvPicPr>
            <a:picLocks noChangeAspect="1"/>
          </p:cNvPicPr>
          <p:nvPr>
            <p:custDataLst>
              <p:tags r:id="rId2"/>
            </p:custDataLst>
          </p:nvPr>
        </p:nvPicPr>
        <p:blipFill>
          <a:blip r:embed="rId8"/>
          <a:stretch>
            <a:fillRect/>
          </a:stretch>
        </p:blipFill>
        <p:spPr>
          <a:xfrm>
            <a:off x="1115772" y="3453492"/>
            <a:ext cx="1173943" cy="729599"/>
          </a:xfrm>
          <a:prstGeom prst="rect">
            <a:avLst/>
          </a:prstGeom>
        </p:spPr>
      </p:pic>
      <p:sp>
        <p:nvSpPr>
          <p:cNvPr id="9" name="TextBox 8"/>
          <p:cNvSpPr txBox="1"/>
          <p:nvPr/>
        </p:nvSpPr>
        <p:spPr>
          <a:xfrm>
            <a:off x="3309973" y="3309203"/>
            <a:ext cx="4682481" cy="954107"/>
          </a:xfrm>
          <a:prstGeom prst="rect">
            <a:avLst/>
          </a:prstGeom>
          <a:noFill/>
        </p:spPr>
        <p:txBody>
          <a:bodyPr wrap="square" rtlCol="0">
            <a:spAutoFit/>
          </a:bodyPr>
          <a:lstStyle/>
          <a:p>
            <a:r>
              <a:rPr lang="en-US" dirty="0"/>
              <a:t>Fluid strain is set by the energy dissipation rate and viscosity</a:t>
            </a:r>
          </a:p>
        </p:txBody>
      </p:sp>
      <p:pic>
        <p:nvPicPr>
          <p:cNvPr id="4" name="Picture 3">
            <a:extLst>
              <a:ext uri="{FF2B5EF4-FFF2-40B4-BE49-F238E27FC236}">
                <a16:creationId xmlns:a16="http://schemas.microsoft.com/office/drawing/2014/main" id="{68182006-566A-43CA-B257-B99B652EDC19}"/>
              </a:ext>
            </a:extLst>
          </p:cNvPr>
          <p:cNvPicPr>
            <a:picLocks noChangeAspect="1"/>
          </p:cNvPicPr>
          <p:nvPr>
            <p:custDataLst>
              <p:tags r:id="rId3"/>
            </p:custDataLst>
          </p:nvPr>
        </p:nvPicPr>
        <p:blipFill>
          <a:blip r:embed="rId9"/>
          <a:stretch>
            <a:fillRect/>
          </a:stretch>
        </p:blipFill>
        <p:spPr>
          <a:xfrm>
            <a:off x="853768" y="1727916"/>
            <a:ext cx="1667657" cy="667429"/>
          </a:xfrm>
          <a:prstGeom prst="rect">
            <a:avLst/>
          </a:prstGeom>
        </p:spPr>
      </p:pic>
      <p:sp>
        <p:nvSpPr>
          <p:cNvPr id="15" name="TextBox 14"/>
          <p:cNvSpPr txBox="1"/>
          <p:nvPr/>
        </p:nvSpPr>
        <p:spPr>
          <a:xfrm>
            <a:off x="199909" y="6127424"/>
            <a:ext cx="8533893" cy="707886"/>
          </a:xfrm>
          <a:prstGeom prst="rect">
            <a:avLst/>
          </a:prstGeom>
          <a:noFill/>
        </p:spPr>
        <p:txBody>
          <a:bodyPr wrap="square" rtlCol="0">
            <a:spAutoFit/>
          </a:bodyPr>
          <a:lstStyle/>
          <a:p>
            <a:r>
              <a:rPr lang="en-US" sz="2000" dirty="0"/>
              <a:t>*On average, potential energy lost in a flow expansion is dissipated in the residence time of that flow expansion</a:t>
            </a:r>
          </a:p>
        </p:txBody>
      </p:sp>
      <p:pic>
        <p:nvPicPr>
          <p:cNvPr id="29" name="Picture 28">
            <a:extLst>
              <a:ext uri="{FF2B5EF4-FFF2-40B4-BE49-F238E27FC236}">
                <a16:creationId xmlns:a16="http://schemas.microsoft.com/office/drawing/2014/main" id="{1161C42A-C8EE-4573-8F3D-EC76854BFEED}"/>
              </a:ext>
            </a:extLst>
          </p:cNvPr>
          <p:cNvPicPr>
            <a:picLocks noChangeAspect="1"/>
          </p:cNvPicPr>
          <p:nvPr>
            <p:custDataLst>
              <p:tags r:id="rId4"/>
            </p:custDataLst>
          </p:nvPr>
        </p:nvPicPr>
        <p:blipFill>
          <a:blip r:embed="rId10"/>
          <a:stretch>
            <a:fillRect/>
          </a:stretch>
        </p:blipFill>
        <p:spPr>
          <a:xfrm>
            <a:off x="199910" y="4674345"/>
            <a:ext cx="1053257" cy="621715"/>
          </a:xfrm>
          <a:prstGeom prst="rect">
            <a:avLst/>
          </a:prstGeom>
        </p:spPr>
      </p:pic>
      <p:pic>
        <p:nvPicPr>
          <p:cNvPr id="33" name="Picture 32">
            <a:extLst>
              <a:ext uri="{FF2B5EF4-FFF2-40B4-BE49-F238E27FC236}">
                <a16:creationId xmlns:a16="http://schemas.microsoft.com/office/drawing/2014/main" id="{87F0B336-B672-4437-92AB-9C04CD9CFC48}"/>
              </a:ext>
            </a:extLst>
          </p:cNvPr>
          <p:cNvPicPr>
            <a:picLocks noChangeAspect="1"/>
          </p:cNvPicPr>
          <p:nvPr>
            <p:custDataLst>
              <p:tags r:id="rId5"/>
            </p:custDataLst>
          </p:nvPr>
        </p:nvPicPr>
        <p:blipFill>
          <a:blip r:embed="rId11"/>
          <a:stretch>
            <a:fillRect/>
          </a:stretch>
        </p:blipFill>
        <p:spPr>
          <a:xfrm>
            <a:off x="1628730" y="4607415"/>
            <a:ext cx="1203200" cy="634515"/>
          </a:xfrm>
          <a:prstGeom prst="rect">
            <a:avLst/>
          </a:prstGeom>
        </p:spPr>
      </p:pic>
      <p:sp>
        <p:nvSpPr>
          <p:cNvPr id="19" name="TextBox 18"/>
          <p:cNvSpPr txBox="1"/>
          <p:nvPr/>
        </p:nvSpPr>
        <p:spPr>
          <a:xfrm>
            <a:off x="3309973" y="4601128"/>
            <a:ext cx="4682481" cy="523220"/>
          </a:xfrm>
          <a:prstGeom prst="rect">
            <a:avLst/>
          </a:prstGeom>
          <a:noFill/>
        </p:spPr>
        <p:txBody>
          <a:bodyPr wrap="square" rtlCol="0">
            <a:spAutoFit/>
          </a:bodyPr>
          <a:lstStyle/>
          <a:p>
            <a:r>
              <a:rPr lang="en-US" dirty="0"/>
              <a:t>Continuity, mass conservation </a:t>
            </a:r>
          </a:p>
        </p:txBody>
      </p:sp>
      <p:sp>
        <p:nvSpPr>
          <p:cNvPr id="22" name="Freeform 21"/>
          <p:cNvSpPr/>
          <p:nvPr/>
        </p:nvSpPr>
        <p:spPr>
          <a:xfrm>
            <a:off x="454432" y="1991170"/>
            <a:ext cx="357418" cy="880217"/>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Lst>
            <a:ahLst/>
            <a:cxnLst>
              <a:cxn ang="0">
                <a:pos x="connsiteX0" y="connsiteY0"/>
              </a:cxn>
              <a:cxn ang="0">
                <a:pos x="connsiteX1" y="connsiteY1"/>
              </a:cxn>
            </a:cxnLst>
            <a:rect l="l" t="t" r="r" b="b"/>
            <a:pathLst>
              <a:path w="418278" h="10000">
                <a:moveTo>
                  <a:pt x="408278" y="0"/>
                </a:moveTo>
                <a:cubicBezTo>
                  <a:pt x="-178444" y="32"/>
                  <a:pt x="-95103" y="9871"/>
                  <a:pt x="418278" y="10000"/>
                </a:cubicBezTo>
              </a:path>
            </a:pathLst>
          </a:custGeom>
          <a:noFill/>
          <a:ln w="28575">
            <a:solidFill>
              <a:schemeClr val="accent1"/>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p:cNvCxnSpPr>
            <a:cxnSpLocks/>
          </p:cNvCxnSpPr>
          <p:nvPr/>
        </p:nvCxnSpPr>
        <p:spPr>
          <a:xfrm rot="16200000" flipV="1">
            <a:off x="1799482" y="3178874"/>
            <a:ext cx="989409" cy="218547"/>
          </a:xfrm>
          <a:prstGeom prst="bentConnector3">
            <a:avLst>
              <a:gd name="adj1" fmla="val 99765"/>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rot="5400000" flipH="1" flipV="1">
            <a:off x="583620" y="3370587"/>
            <a:ext cx="1636553" cy="824530"/>
          </a:xfrm>
          <a:prstGeom prst="bentConnector3">
            <a:avLst>
              <a:gd name="adj1" fmla="val 77676"/>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Freeform 34"/>
          <p:cNvSpPr/>
          <p:nvPr/>
        </p:nvSpPr>
        <p:spPr>
          <a:xfrm rot="16200000">
            <a:off x="817891" y="4500312"/>
            <a:ext cx="357418" cy="1435695"/>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Lst>
            <a:ahLst/>
            <a:cxnLst>
              <a:cxn ang="0">
                <a:pos x="connsiteX0" y="connsiteY0"/>
              </a:cxn>
              <a:cxn ang="0">
                <a:pos x="connsiteX1" y="connsiteY1"/>
              </a:cxn>
            </a:cxnLst>
            <a:rect l="l" t="t" r="r" b="b"/>
            <a:pathLst>
              <a:path w="418278" h="10000">
                <a:moveTo>
                  <a:pt x="408278" y="0"/>
                </a:moveTo>
                <a:cubicBezTo>
                  <a:pt x="-178444" y="32"/>
                  <a:pt x="-95103" y="9871"/>
                  <a:pt x="418278" y="10000"/>
                </a:cubicBezTo>
              </a:path>
            </a:pathLst>
          </a:custGeom>
          <a:noFill/>
          <a:ln w="28575">
            <a:solidFill>
              <a:schemeClr val="accent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rot="10800000" flipV="1">
            <a:off x="2492032" y="1869083"/>
            <a:ext cx="763740" cy="2978734"/>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 name="connsiteX0" fmla="*/ 495825 w 495825"/>
              <a:gd name="connsiteY0" fmla="*/ 0 h 10058"/>
              <a:gd name="connsiteX1" fmla="*/ 339057 w 495825"/>
              <a:gd name="connsiteY1" fmla="*/ 10058 h 10058"/>
              <a:gd name="connsiteX0" fmla="*/ 647601 w 647601"/>
              <a:gd name="connsiteY0" fmla="*/ 0 h 10058"/>
              <a:gd name="connsiteX1" fmla="*/ 490833 w 647601"/>
              <a:gd name="connsiteY1" fmla="*/ 10058 h 10058"/>
              <a:gd name="connsiteX0" fmla="*/ 709721 w 709721"/>
              <a:gd name="connsiteY0" fmla="*/ 0 h 10145"/>
              <a:gd name="connsiteX1" fmla="*/ 425891 w 709721"/>
              <a:gd name="connsiteY1" fmla="*/ 10145 h 10145"/>
            </a:gdLst>
            <a:ahLst/>
            <a:cxnLst>
              <a:cxn ang="0">
                <a:pos x="connsiteX0" y="connsiteY0"/>
              </a:cxn>
              <a:cxn ang="0">
                <a:pos x="connsiteX1" y="connsiteY1"/>
              </a:cxn>
            </a:cxnLst>
            <a:rect l="l" t="t" r="r" b="b"/>
            <a:pathLst>
              <a:path w="709721" h="10145">
                <a:moveTo>
                  <a:pt x="709721" y="0"/>
                </a:moveTo>
                <a:cubicBezTo>
                  <a:pt x="-289950" y="-26"/>
                  <a:pt x="-87490" y="10016"/>
                  <a:pt x="425891" y="10145"/>
                </a:cubicBezTo>
              </a:path>
            </a:pathLst>
          </a:custGeom>
          <a:noFill/>
          <a:ln w="28575">
            <a:solidFill>
              <a:schemeClr val="accent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19297" y="5456743"/>
            <a:ext cx="8533893" cy="523220"/>
          </a:xfrm>
          <a:prstGeom prst="rect">
            <a:avLst/>
          </a:prstGeom>
          <a:noFill/>
        </p:spPr>
        <p:txBody>
          <a:bodyPr wrap="square" rtlCol="0">
            <a:spAutoFit/>
          </a:bodyPr>
          <a:lstStyle/>
          <a:p>
            <a:r>
              <a:rPr lang="en-US" dirty="0"/>
              <a:t>Solve to get G as a function of flow rate and geometry</a:t>
            </a:r>
          </a:p>
        </p:txBody>
      </p:sp>
    </p:spTree>
    <p:extLst>
      <p:ext uri="{BB962C8B-B14F-4D97-AF65-F5344CB8AC3E}">
        <p14:creationId xmlns:p14="http://schemas.microsoft.com/office/powerpoint/2010/main" val="2107015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5" grpId="0" animBg="1"/>
      <p:bldP spid="36" grpId="0" animBg="1"/>
      <p:bldP spid="3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current choice of parameter that sets energy input is head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7375890" cy="4525963"/>
              </a:xfrm>
            </p:spPr>
            <p:txBody>
              <a:bodyPr/>
              <a:lstStyle/>
              <a:p>
                <a:r>
                  <a:rPr lang="en-US" sz="2800" dirty="0"/>
                  <a:t>Head loss is independent of temperature</a:t>
                </a:r>
              </a:p>
              <a:p>
                <a:r>
                  <a:rPr lang="en-US" sz="2800" dirty="0"/>
                  <a:t>Velocity gradient is f(temperature)</a:t>
                </a:r>
              </a:p>
              <a:p>
                <a:r>
                  <a:rPr lang="en-US" sz="2800" dirty="0"/>
                  <a:t>Start with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err="1">
                    <a:latin typeface="Symbol" pitchFamily="18" charset="2"/>
                  </a:rPr>
                  <a:t>q</a:t>
                </a:r>
                <a:r>
                  <a:rPr lang="en-US" sz="2800" dirty="0"/>
                  <a:t>) and coldest temperature</a:t>
                </a:r>
              </a:p>
              <a:p>
                <a:pPr lvl="1"/>
                <a:r>
                  <a:rPr lang="en-US" sz="2400" dirty="0"/>
                  <a:t>Calculate </a:t>
                </a:r>
                <a:r>
                  <a:rPr lang="en-US" sz="2400" dirty="0">
                    <a:latin typeface="Symbol" pitchFamily="18" charset="2"/>
                  </a:rPr>
                  <a:t>q</a:t>
                </a:r>
                <a:endParaRPr lang="en-US" sz="2400" dirty="0"/>
              </a:p>
              <a:p>
                <a:pPr lvl="1"/>
                <a:r>
                  <a:rPr lang="en-US" sz="2400" dirty="0"/>
                  <a:t>Calculate </a:t>
                </a:r>
                <a:r>
                  <a:rPr lang="en-US" sz="2400" i="1" dirty="0" err="1"/>
                  <a:t>h</a:t>
                </a:r>
                <a:r>
                  <a:rPr lang="en-US" sz="2400" i="1" baseline="-25000" dirty="0" err="1"/>
                  <a:t>Floc</a:t>
                </a:r>
                <a:endParaRPr lang="en-US" sz="2400" i="1" dirty="0"/>
              </a:p>
              <a:p>
                <a:r>
                  <a:rPr lang="en-US" sz="2800" dirty="0"/>
                  <a:t>Start with (</a:t>
                </a:r>
                <a:r>
                  <a:rPr lang="en-US" sz="2800" i="1" dirty="0" err="1"/>
                  <a:t>h</a:t>
                </a:r>
                <a:r>
                  <a:rPr lang="en-US" sz="2800" i="1" baseline="-25000" dirty="0" err="1"/>
                  <a:t>Floc</a:t>
                </a:r>
                <a:r>
                  <a:rPr lang="en-US" sz="2800" dirty="0"/>
                  <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err="1">
                    <a:latin typeface="Symbol" pitchFamily="18" charset="2"/>
                  </a:rPr>
                  <a:t>q</a:t>
                </a:r>
                <a:r>
                  <a:rPr lang="en-US" sz="2800" dirty="0"/>
                  <a:t>) and coldest temperature</a:t>
                </a:r>
              </a:p>
              <a:p>
                <a:pPr lvl="1"/>
                <a:r>
                  <a:rPr lang="en-US" sz="2400" dirty="0"/>
                  <a:t>Calculate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𝐺</m:t>
                        </m:r>
                      </m:e>
                    </m:acc>
                  </m:oMath>
                </a14:m>
                <a:r>
                  <a:rPr lang="en-US" sz="2400" dirty="0"/>
                  <a:t> </a:t>
                </a:r>
              </a:p>
              <a:p>
                <a:pPr lvl="1"/>
                <a:r>
                  <a:rPr lang="en-US" sz="2400" dirty="0"/>
                  <a:t>Calculate </a:t>
                </a:r>
                <a:r>
                  <a:rPr lang="en-US" sz="2400" dirty="0">
                    <a:latin typeface="Symbol" pitchFamily="18" charset="2"/>
                  </a:rPr>
                  <a:t>q</a:t>
                </a:r>
                <a:endParaRPr lang="en-US" sz="2400" dirty="0"/>
              </a:p>
              <a:p>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t> (and hence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latin typeface="Symbol" pitchFamily="18" charset="2"/>
                  </a:rPr>
                  <a:t>q</a:t>
                </a:r>
                <a:r>
                  <a:rPr lang="en-US" sz="2800" dirty="0"/>
                  <a:t>) will increase when the flocculator is operated at warmer temperatures due to decrease in viscosity</a:t>
                </a:r>
              </a:p>
              <a:p>
                <a:pPr lvl="1"/>
                <a:endParaRPr lang="en-US" sz="2400" dirty="0"/>
              </a:p>
              <a:p>
                <a:pPr lvl="1"/>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7375890" cy="4525963"/>
              </a:xfrm>
              <a:blipFill>
                <a:blip r:embed="rId9"/>
                <a:stretch>
                  <a:fillRect l="-3223" t="-6604" r="-744" b="-18194"/>
                </a:stretch>
              </a:blipFill>
            </p:spPr>
            <p:txBody>
              <a:bodyPr/>
              <a:lstStyle/>
              <a:p>
                <a:r>
                  <a:rPr lang="en-US">
                    <a:noFill/>
                  </a:rPr>
                  <a:t> </a:t>
                </a:r>
              </a:p>
            </p:txBody>
          </p:sp>
        </mc:Fallback>
      </mc:AlternateContent>
      <p:sp>
        <p:nvSpPr>
          <p:cNvPr id="8" name="TextBox 7"/>
          <p:cNvSpPr txBox="1"/>
          <p:nvPr/>
        </p:nvSpPr>
        <p:spPr>
          <a:xfrm>
            <a:off x="80920" y="4644829"/>
            <a:ext cx="922492" cy="523220"/>
          </a:xfrm>
          <a:prstGeom prst="rect">
            <a:avLst/>
          </a:prstGeom>
          <a:noFill/>
        </p:spPr>
        <p:txBody>
          <a:bodyPr wrap="square" rtlCol="0">
            <a:spAutoFit/>
          </a:bodyPr>
          <a:lstStyle/>
          <a:p>
            <a:r>
              <a:rPr lang="en-US" sz="1400" dirty="0"/>
              <a:t>Current approach</a:t>
            </a:r>
          </a:p>
        </p:txBody>
      </p:sp>
      <p:sp>
        <p:nvSpPr>
          <p:cNvPr id="10" name="TextBox 9"/>
          <p:cNvSpPr txBox="1"/>
          <p:nvPr/>
        </p:nvSpPr>
        <p:spPr>
          <a:xfrm>
            <a:off x="-20231" y="4100792"/>
            <a:ext cx="728084" cy="276999"/>
          </a:xfrm>
          <a:prstGeom prst="rect">
            <a:avLst/>
          </a:prstGeom>
          <a:noFill/>
        </p:spPr>
        <p:txBody>
          <a:bodyPr wrap="none" rtlCol="0">
            <a:spAutoFit/>
          </a:bodyPr>
          <a:lstStyle/>
          <a:p>
            <a:r>
              <a:rPr lang="en-US" sz="1200" dirty="0"/>
              <a:t>Option 2</a:t>
            </a:r>
          </a:p>
        </p:txBody>
      </p:sp>
      <p:sp>
        <p:nvSpPr>
          <p:cNvPr id="12" name="TextBox 11"/>
          <p:cNvSpPr txBox="1"/>
          <p:nvPr/>
        </p:nvSpPr>
        <p:spPr>
          <a:xfrm>
            <a:off x="0" y="2695367"/>
            <a:ext cx="728084" cy="276999"/>
          </a:xfrm>
          <a:prstGeom prst="rect">
            <a:avLst/>
          </a:prstGeom>
          <a:noFill/>
        </p:spPr>
        <p:txBody>
          <a:bodyPr wrap="none" rtlCol="0">
            <a:spAutoFit/>
          </a:bodyPr>
          <a:lstStyle/>
          <a:p>
            <a:r>
              <a:rPr lang="en-US" sz="1200" dirty="0"/>
              <a:t>Option 1</a:t>
            </a:r>
          </a:p>
        </p:txBody>
      </p:sp>
      <p:pic>
        <p:nvPicPr>
          <p:cNvPr id="11" name="Picture 10">
            <a:extLst>
              <a:ext uri="{FF2B5EF4-FFF2-40B4-BE49-F238E27FC236}">
                <a16:creationId xmlns:a16="http://schemas.microsoft.com/office/drawing/2014/main" id="{073443CC-43CF-4E3C-8BF7-F89674E4C451}"/>
              </a:ext>
            </a:extLst>
          </p:cNvPr>
          <p:cNvPicPr>
            <a:picLocks noChangeAspect="1"/>
          </p:cNvPicPr>
          <p:nvPr>
            <p:custDataLst>
              <p:tags r:id="rId1"/>
            </p:custDataLst>
          </p:nvPr>
        </p:nvPicPr>
        <p:blipFill>
          <a:blip r:embed="rId10"/>
          <a:stretch>
            <a:fillRect/>
          </a:stretch>
        </p:blipFill>
        <p:spPr>
          <a:xfrm>
            <a:off x="7502020" y="3459089"/>
            <a:ext cx="1406331" cy="539341"/>
          </a:xfrm>
          <a:prstGeom prst="rect">
            <a:avLst/>
          </a:prstGeom>
        </p:spPr>
      </p:pic>
      <p:pic>
        <p:nvPicPr>
          <p:cNvPr id="5" name="Picture 4">
            <a:extLst>
              <a:ext uri="{FF2B5EF4-FFF2-40B4-BE49-F238E27FC236}">
                <a16:creationId xmlns:a16="http://schemas.microsoft.com/office/drawing/2014/main" id="{7EF8E5E4-0E7B-44D4-BA87-72BB72C65D55}"/>
              </a:ext>
            </a:extLst>
          </p:cNvPr>
          <p:cNvPicPr>
            <a:picLocks noChangeAspect="1"/>
          </p:cNvPicPr>
          <p:nvPr>
            <p:custDataLst>
              <p:tags r:id="rId2"/>
            </p:custDataLst>
          </p:nvPr>
        </p:nvPicPr>
        <p:blipFill>
          <a:blip r:embed="rId11"/>
          <a:stretch>
            <a:fillRect/>
          </a:stretch>
        </p:blipFill>
        <p:spPr>
          <a:xfrm>
            <a:off x="7516577" y="2390837"/>
            <a:ext cx="903407" cy="449450"/>
          </a:xfrm>
          <a:prstGeom prst="rect">
            <a:avLst/>
          </a:prstGeom>
        </p:spPr>
      </p:pic>
      <p:pic>
        <p:nvPicPr>
          <p:cNvPr id="17" name="Picture 16">
            <a:extLst>
              <a:ext uri="{FF2B5EF4-FFF2-40B4-BE49-F238E27FC236}">
                <a16:creationId xmlns:a16="http://schemas.microsoft.com/office/drawing/2014/main" id="{9B6E2DDF-CA3A-4FD0-91B2-A5527E612BB8}"/>
              </a:ext>
            </a:extLst>
          </p:cNvPr>
          <p:cNvPicPr>
            <a:picLocks noChangeAspect="1"/>
          </p:cNvPicPr>
          <p:nvPr>
            <p:custDataLst>
              <p:tags r:id="rId3"/>
            </p:custDataLst>
          </p:nvPr>
        </p:nvPicPr>
        <p:blipFill>
          <a:blip r:embed="rId12"/>
          <a:stretch>
            <a:fillRect/>
          </a:stretch>
        </p:blipFill>
        <p:spPr>
          <a:xfrm>
            <a:off x="7380626" y="4312860"/>
            <a:ext cx="1107230" cy="531471"/>
          </a:xfrm>
          <a:prstGeom prst="rect">
            <a:avLst/>
          </a:prstGeom>
        </p:spPr>
      </p:pic>
      <p:pic>
        <p:nvPicPr>
          <p:cNvPr id="19" name="Picture 18">
            <a:extLst>
              <a:ext uri="{FF2B5EF4-FFF2-40B4-BE49-F238E27FC236}">
                <a16:creationId xmlns:a16="http://schemas.microsoft.com/office/drawing/2014/main" id="{A70DC4AB-F632-401C-ADC4-7DF6AE38E74A}"/>
              </a:ext>
            </a:extLst>
          </p:cNvPr>
          <p:cNvPicPr>
            <a:picLocks noChangeAspect="1"/>
          </p:cNvPicPr>
          <p:nvPr>
            <p:custDataLst>
              <p:tags r:id="rId4"/>
            </p:custDataLst>
          </p:nvPr>
        </p:nvPicPr>
        <p:blipFill>
          <a:blip r:embed="rId13"/>
          <a:stretch>
            <a:fillRect/>
          </a:stretch>
        </p:blipFill>
        <p:spPr>
          <a:xfrm>
            <a:off x="7222759" y="5853636"/>
            <a:ext cx="1475048" cy="607999"/>
          </a:xfrm>
          <a:prstGeom prst="rect">
            <a:avLst/>
          </a:prstGeom>
        </p:spPr>
      </p:pic>
      <p:sp>
        <p:nvSpPr>
          <p:cNvPr id="23" name="Rectangle 22"/>
          <p:cNvSpPr/>
          <p:nvPr/>
        </p:nvSpPr>
        <p:spPr>
          <a:xfrm>
            <a:off x="80920" y="4007895"/>
            <a:ext cx="8926359" cy="1388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5545B4-16B4-47CB-8061-97FDD1EE21B4}"/>
              </a:ext>
            </a:extLst>
          </p:cNvPr>
          <p:cNvPicPr>
            <a:picLocks noChangeAspect="1"/>
          </p:cNvPicPr>
          <p:nvPr>
            <p:custDataLst>
              <p:tags r:id="rId5"/>
            </p:custDataLst>
          </p:nvPr>
        </p:nvPicPr>
        <p:blipFill>
          <a:blip r:embed="rId14"/>
          <a:stretch>
            <a:fillRect/>
          </a:stretch>
        </p:blipFill>
        <p:spPr>
          <a:xfrm>
            <a:off x="7516577" y="3032654"/>
            <a:ext cx="746215" cy="486723"/>
          </a:xfrm>
          <a:prstGeom prst="rect">
            <a:avLst/>
          </a:prstGeom>
        </p:spPr>
      </p:pic>
      <p:pic>
        <p:nvPicPr>
          <p:cNvPr id="15" name="Picture 14">
            <a:extLst>
              <a:ext uri="{FF2B5EF4-FFF2-40B4-BE49-F238E27FC236}">
                <a16:creationId xmlns:a16="http://schemas.microsoft.com/office/drawing/2014/main" id="{228EB9AD-BC52-44B5-A3EF-563DA8C4C675}"/>
              </a:ext>
            </a:extLst>
          </p:cNvPr>
          <p:cNvPicPr>
            <a:picLocks noChangeAspect="1"/>
          </p:cNvPicPr>
          <p:nvPr>
            <p:custDataLst>
              <p:tags r:id="rId6"/>
            </p:custDataLst>
          </p:nvPr>
        </p:nvPicPr>
        <p:blipFill>
          <a:blip r:embed="rId15"/>
          <a:stretch>
            <a:fillRect/>
          </a:stretch>
        </p:blipFill>
        <p:spPr>
          <a:xfrm>
            <a:off x="7506644" y="1658750"/>
            <a:ext cx="1180156" cy="573548"/>
          </a:xfrm>
          <a:prstGeom prst="rect">
            <a:avLst/>
          </a:prstGeom>
        </p:spPr>
      </p:pic>
      <p:pic>
        <p:nvPicPr>
          <p:cNvPr id="26" name="Picture 25">
            <a:extLst>
              <a:ext uri="{FF2B5EF4-FFF2-40B4-BE49-F238E27FC236}">
                <a16:creationId xmlns:a16="http://schemas.microsoft.com/office/drawing/2014/main" id="{39AC36D5-5A45-4C64-916E-611235D8DC88}"/>
              </a:ext>
            </a:extLst>
          </p:cNvPr>
          <p:cNvPicPr>
            <a:picLocks noChangeAspect="1"/>
          </p:cNvPicPr>
          <p:nvPr>
            <p:custDataLst>
              <p:tags r:id="rId7"/>
            </p:custDataLst>
          </p:nvPr>
        </p:nvPicPr>
        <p:blipFill>
          <a:blip r:embed="rId14"/>
          <a:stretch>
            <a:fillRect/>
          </a:stretch>
        </p:blipFill>
        <p:spPr>
          <a:xfrm>
            <a:off x="7380626" y="4912358"/>
            <a:ext cx="646424" cy="421634"/>
          </a:xfrm>
          <a:prstGeom prst="rect">
            <a:avLst/>
          </a:prstGeom>
        </p:spPr>
      </p:pic>
    </p:spTree>
    <p:extLst>
      <p:ext uri="{BB962C8B-B14F-4D97-AF65-F5344CB8AC3E}">
        <p14:creationId xmlns:p14="http://schemas.microsoft.com/office/powerpoint/2010/main" val="33272929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8108110" y="3144340"/>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0" y="304800"/>
            <a:ext cx="6696075"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6587285" y="2660153"/>
            <a:ext cx="2422525" cy="1385887"/>
            <a:chOff x="457" y="3033"/>
            <a:chExt cx="1526" cy="873"/>
          </a:xfrm>
        </p:grpSpPr>
        <p:pic>
          <p:nvPicPr>
            <p:cNvPr id="119812" name="Picture 4" descr="50 Lps 2 bays-Model top"/>
            <p:cNvPicPr>
              <a:picLocks noChangeAspect="1" noChangeArrowheads="1"/>
            </p:cNvPicPr>
            <p:nvPr/>
          </p:nvPicPr>
          <p:blipFill>
            <a:blip r:embed="rId11"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8157323" y="3401515"/>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2"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
        <p:nvSpPr>
          <p:cNvPr id="3" name="TextBox 2"/>
          <p:cNvSpPr txBox="1"/>
          <p:nvPr/>
        </p:nvSpPr>
        <p:spPr>
          <a:xfrm>
            <a:off x="4879916" y="1593604"/>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4815851" y="2613183"/>
            <a:ext cx="1730606" cy="523220"/>
          </a:xfrm>
          <a:prstGeom prst="rect">
            <a:avLst/>
          </a:prstGeom>
          <a:noFill/>
        </p:spPr>
        <p:txBody>
          <a:bodyPr wrap="square" rtlCol="0">
            <a:spAutoFit/>
          </a:bodyPr>
          <a:lstStyle/>
          <a:p>
            <a:r>
              <a:rPr lang="en-US" dirty="0"/>
              <a:t>Continuity</a:t>
            </a:r>
          </a:p>
        </p:txBody>
      </p:sp>
      <p:sp>
        <p:nvSpPr>
          <p:cNvPr id="10" name="Freeform 9"/>
          <p:cNvSpPr/>
          <p:nvPr/>
        </p:nvSpPr>
        <p:spPr>
          <a:xfrm>
            <a:off x="1847542" y="2786993"/>
            <a:ext cx="1760530" cy="85882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Lst>
            <a:ahLst/>
            <a:cxnLst>
              <a:cxn ang="0">
                <a:pos x="connsiteX0" y="connsiteY0"/>
              </a:cxn>
              <a:cxn ang="0">
                <a:pos x="connsiteX1" y="connsiteY1"/>
              </a:cxn>
            </a:cxnLst>
            <a:rect l="l" t="t" r="r" b="b"/>
            <a:pathLst>
              <a:path w="1251200" h="431908">
                <a:moveTo>
                  <a:pt x="1251200" y="431908"/>
                </a:moveTo>
                <a:cubicBezTo>
                  <a:pt x="787135" y="220470"/>
                  <a:pt x="111306" y="-94525"/>
                  <a:pt x="0" y="27097"/>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420130" y="1580634"/>
            <a:ext cx="2875005" cy="53649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Lst>
            <a:ahLst/>
            <a:cxnLst>
              <a:cxn ang="0">
                <a:pos x="connsiteX0" y="connsiteY0"/>
              </a:cxn>
              <a:cxn ang="0">
                <a:pos x="connsiteX1" y="connsiteY1"/>
              </a:cxn>
              <a:cxn ang="0">
                <a:pos x="connsiteX2" y="connsiteY2"/>
              </a:cxn>
            </a:cxnLst>
            <a:rect l="l" t="t" r="r" b="b"/>
            <a:pathLst>
              <a:path w="2051222" h="339415">
                <a:moveTo>
                  <a:pt x="2051222" y="61308"/>
                </a:moveTo>
                <a:cubicBezTo>
                  <a:pt x="1125151" y="2700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3029672" y="4078991"/>
                <a:ext cx="6013621" cy="1384995"/>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a14:m>
                <a:r>
                  <a:rPr lang="en-US" dirty="0"/>
                  <a:t> is height of one expansion zone. Could be the depth of water if the only expansion is from the 180 degree bend</a:t>
                </a:r>
              </a:p>
            </p:txBody>
          </p:sp>
        </mc:Choice>
        <mc:Fallback xmlns="">
          <p:sp>
            <p:nvSpPr>
              <p:cNvPr id="12" name="TextBox 11"/>
              <p:cNvSpPr txBox="1">
                <a:spLocks noRot="1" noChangeAspect="1" noMove="1" noResize="1" noEditPoints="1" noAdjustHandles="1" noChangeArrowheads="1" noChangeShapeType="1" noTextEdit="1"/>
              </p:cNvSpPr>
              <p:nvPr/>
            </p:nvSpPr>
            <p:spPr>
              <a:xfrm>
                <a:off x="3029672" y="4078991"/>
                <a:ext cx="6013621" cy="1384995"/>
              </a:xfrm>
              <a:prstGeom prst="rect">
                <a:avLst/>
              </a:prstGeom>
              <a:blipFill rotWithShape="1">
                <a:blip r:embed="rId16"/>
                <a:stretch>
                  <a:fillRect l="-2130" t="-4405" b="-11454"/>
                </a:stretch>
              </a:blipFill>
            </p:spPr>
            <p:txBody>
              <a:bodyPr/>
              <a:lstStyle/>
              <a:p>
                <a:r>
                  <a:rPr lang="en-US">
                    <a:noFill/>
                  </a:rPr>
                  <a:t> </a:t>
                </a:r>
              </a:p>
            </p:txBody>
          </p:sp>
        </mc:Fallback>
      </mc:AlternateContent>
      <p:sp>
        <p:nvSpPr>
          <p:cNvPr id="13" name="TextBox 12"/>
          <p:cNvSpPr txBox="1"/>
          <p:nvPr/>
        </p:nvSpPr>
        <p:spPr>
          <a:xfrm>
            <a:off x="1785441" y="5741773"/>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152467" y="3295135"/>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905975" y="2368438"/>
            <a:ext cx="1519015" cy="390339"/>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Lst>
            <a:ahLst/>
            <a:cxnLst>
              <a:cxn ang="0">
                <a:pos x="connsiteX0" y="connsiteY0"/>
              </a:cxn>
              <a:cxn ang="0">
                <a:pos x="connsiteX1" y="connsiteY1"/>
              </a:cxn>
            </a:cxnLst>
            <a:rect l="l" t="t" r="r" b="b"/>
            <a:pathLst>
              <a:path w="1280366" h="101297">
                <a:moveTo>
                  <a:pt x="1280366" y="101297"/>
                </a:moveTo>
                <a:lnTo>
                  <a:pt x="0" y="0"/>
                </a:ln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97108" y="3422152"/>
            <a:ext cx="1749349" cy="646331"/>
          </a:xfrm>
          <a:prstGeom prst="rect">
            <a:avLst/>
          </a:prstGeom>
          <a:noFill/>
        </p:spPr>
        <p:txBody>
          <a:bodyPr wrap="square" rtlCol="0">
            <a:spAutoFit/>
          </a:bodyPr>
          <a:lstStyle/>
          <a:p>
            <a:r>
              <a:rPr lang="en-US" sz="1800" dirty="0"/>
              <a:t>Rectangular geometry</a:t>
            </a:r>
          </a:p>
        </p:txBody>
      </p:sp>
      <p:pic>
        <p:nvPicPr>
          <p:cNvPr id="17" name="Picture 16">
            <a:extLst>
              <a:ext uri="{FF2B5EF4-FFF2-40B4-BE49-F238E27FC236}">
                <a16:creationId xmlns:a16="http://schemas.microsoft.com/office/drawing/2014/main" id="{642F1633-E793-4720-9636-80398A281E13}"/>
              </a:ext>
            </a:extLst>
          </p:cNvPr>
          <p:cNvPicPr>
            <a:picLocks noChangeAspect="1"/>
          </p:cNvPicPr>
          <p:nvPr>
            <p:custDataLst>
              <p:tags r:id="rId1"/>
            </p:custDataLst>
          </p:nvPr>
        </p:nvPicPr>
        <p:blipFill>
          <a:blip r:embed="rId17"/>
          <a:stretch>
            <a:fillRect/>
          </a:stretch>
        </p:blipFill>
        <p:spPr>
          <a:xfrm>
            <a:off x="3385571" y="1838419"/>
            <a:ext cx="1055086" cy="276114"/>
          </a:xfrm>
          <a:prstGeom prst="rect">
            <a:avLst/>
          </a:prstGeom>
        </p:spPr>
      </p:pic>
      <p:pic>
        <p:nvPicPr>
          <p:cNvPr id="9" name="Picture 8">
            <a:extLst>
              <a:ext uri="{FF2B5EF4-FFF2-40B4-BE49-F238E27FC236}">
                <a16:creationId xmlns:a16="http://schemas.microsoft.com/office/drawing/2014/main" id="{27FF680B-505E-473F-88A1-9C09EC2F9871}"/>
              </a:ext>
            </a:extLst>
          </p:cNvPr>
          <p:cNvPicPr>
            <a:picLocks noChangeAspect="1"/>
          </p:cNvPicPr>
          <p:nvPr>
            <p:custDataLst>
              <p:tags r:id="rId2"/>
            </p:custDataLst>
          </p:nvPr>
        </p:nvPicPr>
        <p:blipFill>
          <a:blip r:embed="rId18"/>
          <a:stretch>
            <a:fillRect/>
          </a:stretch>
        </p:blipFill>
        <p:spPr>
          <a:xfrm>
            <a:off x="371508" y="1933063"/>
            <a:ext cx="1424443" cy="610950"/>
          </a:xfrm>
          <a:prstGeom prst="rect">
            <a:avLst/>
          </a:prstGeom>
        </p:spPr>
      </p:pic>
      <p:pic>
        <p:nvPicPr>
          <p:cNvPr id="21" name="Picture 20">
            <a:extLst>
              <a:ext uri="{FF2B5EF4-FFF2-40B4-BE49-F238E27FC236}">
                <a16:creationId xmlns:a16="http://schemas.microsoft.com/office/drawing/2014/main" id="{C8856CDA-9B13-4EA3-8771-A3BE0D9A1254}"/>
              </a:ext>
            </a:extLst>
          </p:cNvPr>
          <p:cNvPicPr>
            <a:picLocks noChangeAspect="1"/>
          </p:cNvPicPr>
          <p:nvPr>
            <p:custDataLst>
              <p:tags r:id="rId3"/>
            </p:custDataLst>
          </p:nvPr>
        </p:nvPicPr>
        <p:blipFill>
          <a:blip r:embed="rId19"/>
          <a:stretch>
            <a:fillRect/>
          </a:stretch>
        </p:blipFill>
        <p:spPr>
          <a:xfrm>
            <a:off x="3472785" y="2456713"/>
            <a:ext cx="965485" cy="630857"/>
          </a:xfrm>
          <a:prstGeom prst="rect">
            <a:avLst/>
          </a:prstGeom>
        </p:spPr>
      </p:pic>
      <p:pic>
        <p:nvPicPr>
          <p:cNvPr id="19" name="Picture 18">
            <a:extLst>
              <a:ext uri="{FF2B5EF4-FFF2-40B4-BE49-F238E27FC236}">
                <a16:creationId xmlns:a16="http://schemas.microsoft.com/office/drawing/2014/main" id="{C754F8D8-C4A7-4CE4-98D4-DBB053FBBB3E}"/>
              </a:ext>
            </a:extLst>
          </p:cNvPr>
          <p:cNvPicPr>
            <a:picLocks noChangeAspect="1"/>
          </p:cNvPicPr>
          <p:nvPr>
            <p:custDataLst>
              <p:tags r:id="rId4"/>
            </p:custDataLst>
          </p:nvPr>
        </p:nvPicPr>
        <p:blipFill>
          <a:blip r:embed="rId20"/>
          <a:stretch>
            <a:fillRect/>
          </a:stretch>
        </p:blipFill>
        <p:spPr>
          <a:xfrm>
            <a:off x="403629" y="2890169"/>
            <a:ext cx="1551559" cy="638877"/>
          </a:xfrm>
          <a:prstGeom prst="rect">
            <a:avLst/>
          </a:prstGeom>
        </p:spPr>
      </p:pic>
      <p:pic>
        <p:nvPicPr>
          <p:cNvPr id="23" name="Picture 22">
            <a:extLst>
              <a:ext uri="{FF2B5EF4-FFF2-40B4-BE49-F238E27FC236}">
                <a16:creationId xmlns:a16="http://schemas.microsoft.com/office/drawing/2014/main" id="{2392F145-8439-4F38-B8F3-DE50BCD95864}"/>
              </a:ext>
            </a:extLst>
          </p:cNvPr>
          <p:cNvPicPr>
            <a:picLocks noChangeAspect="1"/>
          </p:cNvPicPr>
          <p:nvPr>
            <p:custDataLst>
              <p:tags r:id="rId5"/>
            </p:custDataLst>
          </p:nvPr>
        </p:nvPicPr>
        <p:blipFill>
          <a:blip r:embed="rId21"/>
          <a:stretch>
            <a:fillRect/>
          </a:stretch>
        </p:blipFill>
        <p:spPr>
          <a:xfrm>
            <a:off x="3634136" y="3430516"/>
            <a:ext cx="1203200" cy="634515"/>
          </a:xfrm>
          <a:prstGeom prst="rect">
            <a:avLst/>
          </a:prstGeom>
        </p:spPr>
      </p:pic>
      <p:pic>
        <p:nvPicPr>
          <p:cNvPr id="25" name="Picture 24">
            <a:extLst>
              <a:ext uri="{FF2B5EF4-FFF2-40B4-BE49-F238E27FC236}">
                <a16:creationId xmlns:a16="http://schemas.microsoft.com/office/drawing/2014/main" id="{B9C7FBB9-7A4F-45E4-835B-B04CC705127E}"/>
              </a:ext>
            </a:extLst>
          </p:cNvPr>
          <p:cNvPicPr>
            <a:picLocks noChangeAspect="1"/>
          </p:cNvPicPr>
          <p:nvPr>
            <p:custDataLst>
              <p:tags r:id="rId6"/>
            </p:custDataLst>
          </p:nvPr>
        </p:nvPicPr>
        <p:blipFill>
          <a:blip r:embed="rId22"/>
          <a:stretch>
            <a:fillRect/>
          </a:stretch>
        </p:blipFill>
        <p:spPr>
          <a:xfrm>
            <a:off x="469621" y="3862714"/>
            <a:ext cx="2272715" cy="657970"/>
          </a:xfrm>
          <a:prstGeom prst="rect">
            <a:avLst/>
          </a:prstGeom>
        </p:spPr>
      </p:pic>
      <p:pic>
        <p:nvPicPr>
          <p:cNvPr id="31" name="Picture 30">
            <a:extLst>
              <a:ext uri="{FF2B5EF4-FFF2-40B4-BE49-F238E27FC236}">
                <a16:creationId xmlns:a16="http://schemas.microsoft.com/office/drawing/2014/main" id="{D9E87345-CB47-46E3-B5E9-09066F2BFC7A}"/>
              </a:ext>
            </a:extLst>
          </p:cNvPr>
          <p:cNvPicPr>
            <a:picLocks noChangeAspect="1"/>
          </p:cNvPicPr>
          <p:nvPr>
            <p:custDataLst>
              <p:tags r:id="rId7"/>
            </p:custDataLst>
          </p:nvPr>
        </p:nvPicPr>
        <p:blipFill>
          <a:blip r:embed="rId23"/>
          <a:stretch>
            <a:fillRect/>
          </a:stretch>
        </p:blipFill>
        <p:spPr>
          <a:xfrm>
            <a:off x="469621" y="4786276"/>
            <a:ext cx="2272715" cy="703526"/>
          </a:xfrm>
          <a:prstGeom prst="rect">
            <a:avLst/>
          </a:prstGeom>
        </p:spPr>
      </p:pic>
      <p:pic>
        <p:nvPicPr>
          <p:cNvPr id="33" name="Picture 32">
            <a:extLst>
              <a:ext uri="{FF2B5EF4-FFF2-40B4-BE49-F238E27FC236}">
                <a16:creationId xmlns:a16="http://schemas.microsoft.com/office/drawing/2014/main" id="{E4A955D5-83F0-40D4-923F-5383A04913C5}"/>
              </a:ext>
            </a:extLst>
          </p:cNvPr>
          <p:cNvPicPr>
            <a:picLocks noChangeAspect="1"/>
          </p:cNvPicPr>
          <p:nvPr>
            <p:custDataLst>
              <p:tags r:id="rId8"/>
            </p:custDataLst>
          </p:nvPr>
        </p:nvPicPr>
        <p:blipFill>
          <a:blip r:embed="rId24"/>
          <a:stretch>
            <a:fillRect/>
          </a:stretch>
        </p:blipFill>
        <p:spPr>
          <a:xfrm>
            <a:off x="-4890940" y="3295135"/>
            <a:ext cx="2968381" cy="847238"/>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3976701" y="3738522"/>
                <a:ext cx="4983893" cy="1200329"/>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xmlns="">
          <p:sp>
            <p:nvSpPr>
              <p:cNvPr id="8" name="TextBox 7"/>
              <p:cNvSpPr txBox="1">
                <a:spLocks noRot="1" noChangeAspect="1" noMove="1" noResize="1" noEditPoints="1" noAdjustHandles="1" noChangeArrowheads="1" noChangeShapeType="1" noTextEdit="1"/>
              </p:cNvSpPr>
              <p:nvPr/>
            </p:nvSpPr>
            <p:spPr>
              <a:xfrm>
                <a:off x="3976701" y="3738522"/>
                <a:ext cx="4983893" cy="1200329"/>
              </a:xfrm>
              <a:prstGeom prst="rect">
                <a:avLst/>
              </a:prstGeom>
              <a:blipFill rotWithShape="1">
                <a:blip r:embed="rId10"/>
                <a:stretch>
                  <a:fillRect l="-1834" t="-4061" b="-10660"/>
                </a:stretch>
              </a:blipFill>
            </p:spPr>
            <p:txBody>
              <a:bodyPr/>
              <a:lstStyle/>
              <a:p>
                <a:r>
                  <a:rPr lang="en-US">
                    <a:noFill/>
                  </a:rPr>
                  <a:t> </a:t>
                </a:r>
              </a:p>
            </p:txBody>
          </p:sp>
        </mc:Fallback>
      </mc:AlternateContent>
      <p:sp>
        <p:nvSpPr>
          <p:cNvPr id="3" name="TextBox 2"/>
          <p:cNvSpPr txBox="1"/>
          <p:nvPr/>
        </p:nvSpPr>
        <p:spPr>
          <a:xfrm>
            <a:off x="202301" y="5403803"/>
            <a:ext cx="5915278" cy="1323439"/>
          </a:xfrm>
          <a:prstGeom prst="rect">
            <a:avLst/>
          </a:prstGeom>
          <a:noFill/>
        </p:spPr>
        <p:txBody>
          <a:bodyPr wrap="square" rtlCol="0">
            <a:spAutoFit/>
          </a:bodyPr>
          <a:lstStyle/>
          <a:p>
            <a:r>
              <a:rPr lang="en-US" sz="2000" dirty="0"/>
              <a:t>As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6287512" y="5413571"/>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287512" y="5413571"/>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6752812"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748758" y="5413572"/>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210004" y="5413573"/>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671250" y="5413574"/>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8132496" y="5413575"/>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8593742" y="5413576"/>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7671250"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89688"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10004" y="58707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32496" y="5859832"/>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054988" y="584888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3938019"/>
            <a:ext cx="3667550" cy="71878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478851" y="4949090"/>
            <a:ext cx="2345514" cy="523220"/>
          </a:xfrm>
          <a:prstGeom prst="rect">
            <a:avLst/>
          </a:prstGeom>
          <a:noFill/>
        </p:spPr>
        <p:txBody>
          <a:bodyPr wrap="none" rtlCol="0">
            <a:spAutoFit/>
          </a:bodyPr>
          <a:lstStyle/>
          <a:p>
            <a:r>
              <a:rPr lang="en-US" dirty="0"/>
              <a:t>Elevation view</a:t>
            </a:r>
          </a:p>
        </p:txBody>
      </p:sp>
      <p:pic>
        <p:nvPicPr>
          <p:cNvPr id="5" name="Picture 4">
            <a:extLst>
              <a:ext uri="{FF2B5EF4-FFF2-40B4-BE49-F238E27FC236}">
                <a16:creationId xmlns:a16="http://schemas.microsoft.com/office/drawing/2014/main" id="{98E53386-165C-45F6-83FB-428B1F76DA6C}"/>
              </a:ext>
            </a:extLst>
          </p:cNvPr>
          <p:cNvPicPr>
            <a:picLocks noChangeAspect="1"/>
          </p:cNvPicPr>
          <p:nvPr>
            <p:custDataLst>
              <p:tags r:id="rId1"/>
            </p:custDataLst>
          </p:nvPr>
        </p:nvPicPr>
        <p:blipFill>
          <a:blip r:embed="rId11"/>
          <a:stretch>
            <a:fillRect/>
          </a:stretch>
        </p:blipFill>
        <p:spPr>
          <a:xfrm>
            <a:off x="563794" y="1709885"/>
            <a:ext cx="2753829" cy="797256"/>
          </a:xfrm>
          <a:prstGeom prst="rect">
            <a:avLst/>
          </a:prstGeom>
        </p:spPr>
      </p:pic>
      <p:pic>
        <p:nvPicPr>
          <p:cNvPr id="9" name="Picture 8">
            <a:extLst>
              <a:ext uri="{FF2B5EF4-FFF2-40B4-BE49-F238E27FC236}">
                <a16:creationId xmlns:a16="http://schemas.microsoft.com/office/drawing/2014/main" id="{B08B4E7C-BC30-4036-8128-D3872960A9E5}"/>
              </a:ext>
            </a:extLst>
          </p:cNvPr>
          <p:cNvPicPr>
            <a:picLocks noChangeAspect="1"/>
          </p:cNvPicPr>
          <p:nvPr>
            <p:custDataLst>
              <p:tags r:id="rId2"/>
            </p:custDataLst>
          </p:nvPr>
        </p:nvPicPr>
        <p:blipFill>
          <a:blip r:embed="rId12"/>
          <a:stretch>
            <a:fillRect/>
          </a:stretch>
        </p:blipFill>
        <p:spPr>
          <a:xfrm>
            <a:off x="569157" y="2734904"/>
            <a:ext cx="2407026" cy="713366"/>
          </a:xfrm>
          <a:prstGeom prst="rect">
            <a:avLst/>
          </a:prstGeom>
        </p:spPr>
      </p:pic>
      <p:pic>
        <p:nvPicPr>
          <p:cNvPr id="14" name="Picture 13">
            <a:extLst>
              <a:ext uri="{FF2B5EF4-FFF2-40B4-BE49-F238E27FC236}">
                <a16:creationId xmlns:a16="http://schemas.microsoft.com/office/drawing/2014/main" id="{78908FDF-E50A-48D8-B2C3-EB9CB25989F4}"/>
              </a:ext>
            </a:extLst>
          </p:cNvPr>
          <p:cNvPicPr>
            <a:picLocks noChangeAspect="1"/>
          </p:cNvPicPr>
          <p:nvPr>
            <p:custDataLst>
              <p:tags r:id="rId3"/>
            </p:custDataLst>
          </p:nvPr>
        </p:nvPicPr>
        <p:blipFill>
          <a:blip r:embed="rId13"/>
          <a:stretch>
            <a:fillRect/>
          </a:stretch>
        </p:blipFill>
        <p:spPr>
          <a:xfrm>
            <a:off x="4020655" y="2710813"/>
            <a:ext cx="1250743" cy="667428"/>
          </a:xfrm>
          <a:prstGeom prst="rect">
            <a:avLst/>
          </a:prstGeom>
        </p:spPr>
      </p:pic>
      <p:pic>
        <p:nvPicPr>
          <p:cNvPr id="59" name="Picture 58">
            <a:extLst>
              <a:ext uri="{FF2B5EF4-FFF2-40B4-BE49-F238E27FC236}">
                <a16:creationId xmlns:a16="http://schemas.microsoft.com/office/drawing/2014/main" id="{87F86735-8DD7-4F87-AD2A-65EE22CB0888}"/>
              </a:ext>
            </a:extLst>
          </p:cNvPr>
          <p:cNvPicPr>
            <a:picLocks noChangeAspect="1"/>
          </p:cNvPicPr>
          <p:nvPr>
            <p:custDataLst>
              <p:tags r:id="rId4"/>
            </p:custDataLst>
          </p:nvPr>
        </p:nvPicPr>
        <p:blipFill>
          <a:blip r:embed="rId14"/>
          <a:stretch>
            <a:fillRect/>
          </a:stretch>
        </p:blipFill>
        <p:spPr>
          <a:xfrm>
            <a:off x="201799" y="4428553"/>
            <a:ext cx="3667551" cy="785780"/>
          </a:xfrm>
          <a:prstGeom prst="rect">
            <a:avLst/>
          </a:prstGeom>
        </p:spPr>
      </p:pic>
      <p:pic>
        <p:nvPicPr>
          <p:cNvPr id="57" name="Picture 56">
            <a:extLst>
              <a:ext uri="{FF2B5EF4-FFF2-40B4-BE49-F238E27FC236}">
                <a16:creationId xmlns:a16="http://schemas.microsoft.com/office/drawing/2014/main" id="{10637E0D-4C59-4D36-B27B-600927FCF15A}"/>
              </a:ext>
            </a:extLst>
          </p:cNvPr>
          <p:cNvPicPr>
            <a:picLocks noChangeAspect="1"/>
          </p:cNvPicPr>
          <p:nvPr>
            <p:custDataLst>
              <p:tags r:id="rId5"/>
            </p:custDataLst>
          </p:nvPr>
        </p:nvPicPr>
        <p:blipFill>
          <a:blip r:embed="rId15"/>
          <a:stretch>
            <a:fillRect/>
          </a:stretch>
        </p:blipFill>
        <p:spPr>
          <a:xfrm>
            <a:off x="6062160" y="3026319"/>
            <a:ext cx="1589029" cy="261486"/>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sz="quarter" idx="4294967295"/>
          </p:nvPr>
        </p:nvSpPr>
        <p:spPr>
          <a:xfrm>
            <a:off x="285751" y="1752600"/>
            <a:ext cx="8110104" cy="3998913"/>
          </a:xfrm>
        </p:spPr>
        <p:txBody>
          <a:bodyPr/>
          <a:lstStyle/>
          <a:p>
            <a:r>
              <a:rPr lang="en-US" dirty="0"/>
              <a:t>This design was first used at the plant in San Juan </a:t>
            </a:r>
            <a:r>
              <a:rPr lang="en-US" dirty="0" err="1"/>
              <a:t>Guarita</a:t>
            </a:r>
            <a:r>
              <a:rPr lang="en-US" dirty="0"/>
              <a:t> </a:t>
            </a:r>
            <a:r>
              <a:rPr lang="en-US" dirty="0" err="1"/>
              <a:t>en</a:t>
            </a:r>
            <a:r>
              <a:rPr lang="en-US" dirty="0"/>
              <a:t> western Honduras</a:t>
            </a:r>
          </a:p>
        </p:txBody>
      </p:sp>
      <p:sp>
        <p:nvSpPr>
          <p:cNvPr id="100354" name="Rectangle 2"/>
          <p:cNvSpPr>
            <a:spLocks noGrp="1" noChangeArrowheads="1"/>
          </p:cNvSpPr>
          <p:nvPr>
            <p:ph type="title"/>
          </p:nvPr>
        </p:nvSpPr>
        <p:spPr/>
        <p:txBody>
          <a:bodyPr/>
          <a:lstStyle/>
          <a:p>
            <a:r>
              <a:rPr lang="en-US" dirty="0"/>
              <a:t>Meet the target H/S by decreasing the distance H between obstacles</a:t>
            </a:r>
          </a:p>
        </p:txBody>
      </p:sp>
      <p:pic>
        <p:nvPicPr>
          <p:cNvPr id="2260996" name="Picture 4"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p:cNvPicPr>
            <a:picLocks noChangeAspect="1" noChangeArrowheads="1"/>
          </p:cNvPicPr>
          <p:nvPr/>
        </p:nvPicPr>
        <p:blipFill rotWithShape="1">
          <a:blip r:embed="rId3">
            <a:extLst>
              <a:ext uri="{28A0092B-C50C-407E-A947-70E740481C1C}">
                <a14:useLocalDpi xmlns:a14="http://schemas.microsoft.com/office/drawing/2010/main" val="0"/>
              </a:ext>
            </a:extLst>
          </a:blip>
          <a:srcRect l="1141" t="29847" r="-3102" b="12030"/>
          <a:stretch/>
        </p:blipFill>
        <p:spPr bwMode="auto">
          <a:xfrm>
            <a:off x="174915" y="2798618"/>
            <a:ext cx="9099317" cy="3890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40451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number of expansions per depth of flocculator (given W)</a:t>
            </a:r>
          </a:p>
        </p:txBody>
      </p:sp>
      <mc:AlternateContent xmlns:mc="http://schemas.openxmlformats.org/markup-compatibility/2006" xmlns:a14="http://schemas.microsoft.com/office/drawing/2010/main">
        <mc:Choice Requires="a14">
          <p:sp>
            <p:nvSpPr>
              <p:cNvPr id="3" name="TextBox 2"/>
              <p:cNvSpPr txBox="1"/>
              <p:nvPr/>
            </p:nvSpPr>
            <p:spPr>
              <a:xfrm>
                <a:off x="4469642" y="2888426"/>
                <a:ext cx="4469643" cy="1462388"/>
              </a:xfrm>
              <a:prstGeom prst="rect">
                <a:avLst/>
              </a:prstGeom>
              <a:noFill/>
            </p:spPr>
            <p:txBody>
              <a:bodyPr wrap="square" rtlCol="0">
                <a:spAutoFit/>
              </a:bodyPr>
              <a:lstStyle/>
              <a:p>
                <a:r>
                  <a:rPr lang="en-US" dirty="0"/>
                  <a:t>Solve for maximum distance between expansions,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𝑒</m:t>
                        </m:r>
                      </m:sub>
                    </m:sSub>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a:rPr>
                          <m:t>𝛱</m:t>
                        </m:r>
                      </m:e>
                      <m:sub>
                        <m:r>
                          <a:rPr lang="en-US" i="1">
                            <a:latin typeface="Cambria Math"/>
                          </a:rPr>
                          <m:t>𝐻</m:t>
                        </m:r>
                        <m:sSub>
                          <m:sSubPr>
                            <m:ctrlPr>
                              <a:rPr lang="en-US" i="1">
                                <a:latin typeface="Cambria Math" panose="02040503050406030204" pitchFamily="18" charset="0"/>
                              </a:rPr>
                            </m:ctrlPr>
                          </m:sSubPr>
                          <m:e>
                            <m:r>
                              <a:rPr lang="en-US" i="1">
                                <a:latin typeface="Cambria Math"/>
                              </a:rPr>
                              <m:t>𝑆</m:t>
                            </m:r>
                          </m:e>
                          <m:sub>
                            <m:r>
                              <a:rPr lang="en-US" i="1">
                                <a:latin typeface="Cambria Math"/>
                              </a:rPr>
                              <m:t>𝑀𝑎𝑥</m:t>
                            </m:r>
                          </m:sub>
                        </m:sSub>
                      </m:sub>
                    </m:sSub>
                  </m:oMath>
                </a14:m>
                <a:r>
                  <a:rPr lang="en-US" dirty="0"/>
                  <a:t> = 6</a:t>
                </a:r>
              </a:p>
            </p:txBody>
          </p:sp>
        </mc:Choice>
        <mc:Fallback xmlns="">
          <p:sp>
            <p:nvSpPr>
              <p:cNvPr id="3" name="TextBox 2"/>
              <p:cNvSpPr txBox="1">
                <a:spLocks noRot="1" noChangeAspect="1" noMove="1" noResize="1" noEditPoints="1" noAdjustHandles="1" noChangeArrowheads="1" noChangeShapeType="1" noTextEdit="1"/>
              </p:cNvSpPr>
              <p:nvPr/>
            </p:nvSpPr>
            <p:spPr>
              <a:xfrm>
                <a:off x="4469642" y="2888426"/>
                <a:ext cx="4469643" cy="1462388"/>
              </a:xfrm>
              <a:prstGeom prst="rect">
                <a:avLst/>
              </a:prstGeom>
              <a:blipFill rotWithShape="1">
                <a:blip r:embed="rId7"/>
                <a:stretch>
                  <a:fillRect l="-2729" t="-4167" r="-546" b="-5417"/>
                </a:stretch>
              </a:blipFill>
            </p:spPr>
            <p:txBody>
              <a:bodyPr/>
              <a:lstStyle/>
              <a:p>
                <a:r>
                  <a:rPr lang="en-US">
                    <a:noFill/>
                  </a:rPr>
                  <a:t> </a:t>
                </a:r>
              </a:p>
            </p:txBody>
          </p:sp>
        </mc:Fallback>
      </mc:AlternateContent>
      <p:sp>
        <p:nvSpPr>
          <p:cNvPr id="9" name="TextBox 8"/>
          <p:cNvSpPr txBox="1"/>
          <p:nvPr/>
        </p:nvSpPr>
        <p:spPr>
          <a:xfrm>
            <a:off x="2729553" y="4453641"/>
            <a:ext cx="6209732" cy="954107"/>
          </a:xfrm>
          <a:prstGeom prst="rect">
            <a:avLst/>
          </a:prstGeom>
          <a:noFill/>
        </p:spPr>
        <p:txBody>
          <a:bodyPr wrap="square" rtlCol="0">
            <a:spAutoFit/>
          </a:bodyPr>
          <a:lstStyle/>
          <a:p>
            <a:r>
              <a:rPr lang="en-US" dirty="0"/>
              <a:t>Round </a:t>
            </a:r>
            <a:r>
              <a:rPr lang="en-US" b="1" dirty="0"/>
              <a:t>up</a:t>
            </a:r>
            <a:r>
              <a:rPr lang="en-US" dirty="0"/>
              <a:t> to get the minimum number of expansions per depth of the flocculator</a:t>
            </a:r>
          </a:p>
        </p:txBody>
      </p:sp>
      <p:sp>
        <p:nvSpPr>
          <p:cNvPr id="10" name="TextBox 9"/>
          <p:cNvSpPr txBox="1"/>
          <p:nvPr/>
        </p:nvSpPr>
        <p:spPr>
          <a:xfrm>
            <a:off x="6979298" y="1884784"/>
            <a:ext cx="1867819" cy="523220"/>
          </a:xfrm>
          <a:prstGeom prst="rect">
            <a:avLst/>
          </a:prstGeom>
          <a:noFill/>
        </p:spPr>
        <p:txBody>
          <a:bodyPr wrap="none" rtlCol="0">
            <a:spAutoFit/>
          </a:bodyPr>
          <a:lstStyle/>
          <a:p>
            <a:r>
              <a:rPr lang="en-US" dirty="0"/>
              <a:t>Eliminate S</a:t>
            </a:r>
          </a:p>
        </p:txBody>
      </p:sp>
      <p:pic>
        <p:nvPicPr>
          <p:cNvPr id="2228656" name="Picture 432" descr="http://designserver.cee.cornell.edu/Designs/EtFlocSedFi/7667/20Lps/EtFlocSedFiFloc_f.png"/>
          <p:cNvPicPr>
            <a:picLocks noChangeAspect="1" noChangeArrowheads="1"/>
          </p:cNvPicPr>
          <p:nvPr/>
        </p:nvPicPr>
        <p:blipFill rotWithShape="1">
          <a:blip r:embed="rId8">
            <a:extLst>
              <a:ext uri="{28A0092B-C50C-407E-A947-70E740481C1C}">
                <a14:useLocalDpi xmlns:a14="http://schemas.microsoft.com/office/drawing/2010/main" val="0"/>
              </a:ext>
            </a:extLst>
          </a:blip>
          <a:srcRect t="43096"/>
          <a:stretch/>
        </p:blipFill>
        <p:spPr bwMode="auto">
          <a:xfrm>
            <a:off x="3943634" y="5343011"/>
            <a:ext cx="3602107" cy="1450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8142C5-8515-440E-B2B6-38FC4A6E4EF8}"/>
              </a:ext>
            </a:extLst>
          </p:cNvPr>
          <p:cNvPicPr>
            <a:picLocks noChangeAspect="1"/>
          </p:cNvPicPr>
          <p:nvPr>
            <p:custDataLst>
              <p:tags r:id="rId1"/>
            </p:custDataLst>
          </p:nvPr>
        </p:nvPicPr>
        <p:blipFill>
          <a:blip r:embed="rId9"/>
          <a:stretch>
            <a:fillRect/>
          </a:stretch>
        </p:blipFill>
        <p:spPr>
          <a:xfrm>
            <a:off x="3401348" y="1909203"/>
            <a:ext cx="1435428" cy="625371"/>
          </a:xfrm>
          <a:prstGeom prst="rect">
            <a:avLst/>
          </a:prstGeom>
        </p:spPr>
      </p:pic>
      <p:pic>
        <p:nvPicPr>
          <p:cNvPr id="19" name="Picture 18">
            <a:extLst>
              <a:ext uri="{FF2B5EF4-FFF2-40B4-BE49-F238E27FC236}">
                <a16:creationId xmlns:a16="http://schemas.microsoft.com/office/drawing/2014/main" id="{4C12C420-32A2-49E9-8887-0FA5C75DE67F}"/>
              </a:ext>
            </a:extLst>
          </p:cNvPr>
          <p:cNvPicPr>
            <a:picLocks noChangeAspect="1"/>
          </p:cNvPicPr>
          <p:nvPr>
            <p:custDataLst>
              <p:tags r:id="rId2"/>
            </p:custDataLst>
          </p:nvPr>
        </p:nvPicPr>
        <p:blipFill>
          <a:blip r:embed="rId10"/>
          <a:stretch>
            <a:fillRect/>
          </a:stretch>
        </p:blipFill>
        <p:spPr>
          <a:xfrm>
            <a:off x="5300292" y="1822250"/>
            <a:ext cx="1702400" cy="696685"/>
          </a:xfrm>
          <a:prstGeom prst="rect">
            <a:avLst/>
          </a:prstGeom>
        </p:spPr>
      </p:pic>
      <p:pic>
        <p:nvPicPr>
          <p:cNvPr id="21" name="Picture 20">
            <a:extLst>
              <a:ext uri="{FF2B5EF4-FFF2-40B4-BE49-F238E27FC236}">
                <a16:creationId xmlns:a16="http://schemas.microsoft.com/office/drawing/2014/main" id="{FEDDC98F-4369-4C1F-85BE-675DCB3BE292}"/>
              </a:ext>
            </a:extLst>
          </p:cNvPr>
          <p:cNvPicPr>
            <a:picLocks noChangeAspect="1"/>
          </p:cNvPicPr>
          <p:nvPr>
            <p:custDataLst>
              <p:tags r:id="rId3"/>
            </p:custDataLst>
          </p:nvPr>
        </p:nvPicPr>
        <p:blipFill>
          <a:blip r:embed="rId11"/>
          <a:stretch>
            <a:fillRect/>
          </a:stretch>
        </p:blipFill>
        <p:spPr>
          <a:xfrm>
            <a:off x="115444" y="3050671"/>
            <a:ext cx="4109599" cy="923954"/>
          </a:xfrm>
          <a:prstGeom prst="rect">
            <a:avLst/>
          </a:prstGeom>
        </p:spPr>
      </p:pic>
      <p:pic>
        <p:nvPicPr>
          <p:cNvPr id="8" name="Picture 7">
            <a:extLst>
              <a:ext uri="{FF2B5EF4-FFF2-40B4-BE49-F238E27FC236}">
                <a16:creationId xmlns:a16="http://schemas.microsoft.com/office/drawing/2014/main" id="{B2EDC9F0-FA40-44CD-8C46-4D52C752604A}"/>
              </a:ext>
            </a:extLst>
          </p:cNvPr>
          <p:cNvPicPr>
            <a:picLocks noChangeAspect="1"/>
          </p:cNvPicPr>
          <p:nvPr>
            <p:custDataLst>
              <p:tags r:id="rId4"/>
            </p:custDataLst>
          </p:nvPr>
        </p:nvPicPr>
        <p:blipFill>
          <a:blip r:embed="rId12"/>
          <a:stretch>
            <a:fillRect/>
          </a:stretch>
        </p:blipFill>
        <p:spPr>
          <a:xfrm>
            <a:off x="265429" y="4970862"/>
            <a:ext cx="2095543" cy="696686"/>
          </a:xfrm>
          <a:prstGeom prst="rect">
            <a:avLst/>
          </a:prstGeom>
        </p:spPr>
      </p:pic>
      <p:sp>
        <p:nvSpPr>
          <p:cNvPr id="4" name="TextBox 3"/>
          <p:cNvSpPr txBox="1"/>
          <p:nvPr/>
        </p:nvSpPr>
        <p:spPr>
          <a:xfrm>
            <a:off x="693304" y="3974624"/>
            <a:ext cx="2362200" cy="646331"/>
          </a:xfrm>
          <a:prstGeom prst="rect">
            <a:avLst/>
          </a:prstGeom>
          <a:noFill/>
        </p:spPr>
        <p:txBody>
          <a:bodyPr wrap="square" rtlCol="0">
            <a:spAutoFit/>
          </a:bodyPr>
          <a:lstStyle/>
          <a:p>
            <a:r>
              <a:rPr lang="en-US" sz="1800" dirty="0"/>
              <a:t>Water depth at the end of the flocculator</a:t>
            </a:r>
          </a:p>
        </p:txBody>
      </p:sp>
      <p:cxnSp>
        <p:nvCxnSpPr>
          <p:cNvPr id="6" name="Straight Arrow Connector 5"/>
          <p:cNvCxnSpPr>
            <a:stCxn id="4" idx="2"/>
          </p:cNvCxnSpPr>
          <p:nvPr/>
        </p:nvCxnSpPr>
        <p:spPr>
          <a:xfrm>
            <a:off x="1874404" y="4620955"/>
            <a:ext cx="0" cy="41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3304" y="6018909"/>
            <a:ext cx="2362200" cy="646331"/>
          </a:xfrm>
          <a:prstGeom prst="rect">
            <a:avLst/>
          </a:prstGeom>
          <a:noFill/>
        </p:spPr>
        <p:txBody>
          <a:bodyPr wrap="square" rtlCol="0">
            <a:spAutoFit/>
          </a:bodyPr>
          <a:lstStyle/>
          <a:p>
            <a:r>
              <a:rPr lang="en-US" sz="1800" dirty="0"/>
              <a:t>Distance between flow expansions</a:t>
            </a:r>
          </a:p>
        </p:txBody>
      </p:sp>
      <p:cxnSp>
        <p:nvCxnSpPr>
          <p:cNvPr id="18" name="Straight Arrow Connector 17"/>
          <p:cNvCxnSpPr>
            <a:stCxn id="17" idx="0"/>
          </p:cNvCxnSpPr>
          <p:nvPr/>
        </p:nvCxnSpPr>
        <p:spPr>
          <a:xfrm flipV="1">
            <a:off x="1874404" y="5691209"/>
            <a:ext cx="0" cy="3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8035240-5263-4704-8EF7-D0B0DE9D0102}"/>
              </a:ext>
            </a:extLst>
          </p:cNvPr>
          <p:cNvPicPr>
            <a:picLocks noChangeAspect="1"/>
          </p:cNvPicPr>
          <p:nvPr>
            <p:custDataLst>
              <p:tags r:id="rId5"/>
            </p:custDataLst>
          </p:nvPr>
        </p:nvPicPr>
        <p:blipFill>
          <a:blip r:embed="rId13"/>
          <a:stretch>
            <a:fillRect/>
          </a:stretch>
        </p:blipFill>
        <p:spPr>
          <a:xfrm>
            <a:off x="382114" y="1797009"/>
            <a:ext cx="2498600" cy="723365"/>
          </a:xfrm>
          <a:prstGeom prst="rect">
            <a:avLst/>
          </a:prstGeom>
        </p:spPr>
      </p:pic>
    </p:spTree>
    <p:extLst>
      <p:ext uri="{BB962C8B-B14F-4D97-AF65-F5344CB8AC3E}">
        <p14:creationId xmlns:p14="http://schemas.microsoft.com/office/powerpoint/2010/main" val="129508083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Our Design Approach</a:t>
                </a:r>
                <a:br>
                  <a:rPr lang="en-US" dirty="0"/>
                </a:br>
                <a:r>
                  <a:rPr lang="en-US" sz="3600" dirty="0"/>
                  <a:t>Given energy (</a:t>
                </a:r>
                <a14:m>
                  <m:oMath xmlns:m="http://schemas.openxmlformats.org/officeDocument/2006/math">
                    <m:sSub>
                      <m:sSubPr>
                        <m:ctrlPr>
                          <a:rPr lang="en-US" sz="3600" i="1">
                            <a:latin typeface="Cambria Math" panose="02040503050406030204" pitchFamily="18" charset="0"/>
                          </a:rPr>
                        </m:ctrlPr>
                      </m:sSubPr>
                      <m:e>
                        <m:r>
                          <a:rPr lang="en-US" sz="3600" b="1" i="1" smtClean="0">
                            <a:latin typeface="Cambria Math"/>
                          </a:rPr>
                          <m:t>𝒉</m:t>
                        </m:r>
                      </m:e>
                      <m:sub>
                        <m:r>
                          <a:rPr lang="en-US" sz="3600" i="1">
                            <a:latin typeface="Cambria Math"/>
                          </a:rPr>
                          <m:t>𝐹𝑙𝑜𝑐</m:t>
                        </m:r>
                      </m:sub>
                    </m:sSub>
                  </m:oMath>
                </a14:m>
                <a:r>
                  <a:rPr lang="en-US" sz="3600" dirty="0"/>
                  <a:t> or </a:t>
                </a:r>
                <a14:m>
                  <m:oMath xmlns:m="http://schemas.openxmlformats.org/officeDocument/2006/math">
                    <m:acc>
                      <m:accPr>
                        <m:chr m:val="̅"/>
                        <m:ctrlPr>
                          <a:rPr lang="en-US" sz="3600" i="1">
                            <a:latin typeface="Cambria Math" panose="02040503050406030204" pitchFamily="18" charset="0"/>
                          </a:rPr>
                        </m:ctrlPr>
                      </m:accPr>
                      <m:e>
                        <m:r>
                          <a:rPr lang="en-US" sz="3600" b="1" i="1" smtClean="0">
                            <a:latin typeface="Cambria Math"/>
                          </a:rPr>
                          <m:t>𝑮</m:t>
                        </m:r>
                      </m:e>
                    </m:acc>
                  </m:oMath>
                </a14:m>
                <a:r>
                  <a:rPr lang="en-US" sz="3600" dirty="0"/>
                  <a:t>) and </a:t>
                </a:r>
                <a:r>
                  <a:rPr lang="en-US" sz="3600" dirty="0" err="1"/>
                  <a:t>G</a:t>
                </a:r>
                <a:r>
                  <a:rPr lang="en-US" sz="3600" dirty="0" err="1">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18182" b="-28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Start big and then design the details</a:t>
                </a:r>
              </a:p>
              <a:p>
                <a:pPr lvl="1"/>
                <a:r>
                  <a:rPr lang="en-US" dirty="0"/>
                  <a:t>Calculate volume of flocculator</a:t>
                </a:r>
              </a:p>
              <a:p>
                <a:pPr lvl="1"/>
                <a:r>
                  <a:rPr lang="en-US" dirty="0"/>
                  <a:t>Split it into channels</a:t>
                </a:r>
              </a:p>
              <a:p>
                <a:pPr lvl="1"/>
                <a:r>
                  <a:rPr lang="en-US" dirty="0"/>
                  <a:t>Then design baffles, and obstacles to fill the channels to get target </a:t>
                </a:r>
                <a14:m>
                  <m:oMath xmlns:m="http://schemas.openxmlformats.org/officeDocument/2006/math">
                    <m:acc>
                      <m:accPr>
                        <m:chr m:val="̅"/>
                        <m:ctrlPr>
                          <a:rPr lang="en-US" i="1">
                            <a:latin typeface="Cambria Math" panose="02040503050406030204" pitchFamily="18" charset="0"/>
                          </a:rPr>
                        </m:ctrlPr>
                      </m:accPr>
                      <m:e>
                        <m:r>
                          <a:rPr lang="en-US" b="1" i="1">
                            <a:latin typeface="Cambria Math"/>
                          </a:rPr>
                          <m:t>𝑮</m:t>
                        </m:r>
                      </m:e>
                    </m:acc>
                  </m:oMath>
                </a14:m>
                <a:endParaRPr lang="en-US" dirty="0"/>
              </a:p>
              <a:p>
                <a:r>
                  <a:rPr lang="en-US" dirty="0"/>
                  <a:t>We can use this design approach because we are assuming that we will design for high efficiency (3&lt;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r>
                      <a:rPr lang="en-US" i="1">
                        <a:latin typeface="Cambria Math"/>
                      </a:rPr>
                      <m:t> </m:t>
                    </m:r>
                  </m:oMath>
                </a14:m>
                <a:r>
                  <a:rPr lang="en-US" dirty="0"/>
                  <a:t>&lt;6) and thus we don’t have to add extra volume to account for inefficiencies. </a:t>
                </a:r>
                <a:r>
                  <a:rPr lang="en-US" sz="2800" dirty="0"/>
                  <a:t>(Don’t forget this requirement!)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778" b="-16712"/>
                </a:stretch>
              </a:blipFill>
            </p:spPr>
            <p:txBody>
              <a:bodyPr/>
              <a:lstStyle/>
              <a:p>
                <a:r>
                  <a:rPr lang="en-US">
                    <a:noFill/>
                  </a:rPr>
                  <a:t> </a:t>
                </a:r>
              </a:p>
            </p:txBody>
          </p:sp>
        </mc:Fallback>
      </mc:AlternateContent>
      <p:sp>
        <p:nvSpPr>
          <p:cNvPr id="5" name="Rectangle 4"/>
          <p:cNvSpPr/>
          <p:nvPr/>
        </p:nvSpPr>
        <p:spPr>
          <a:xfrm>
            <a:off x="6993330" y="2131664"/>
            <a:ext cx="2010265" cy="1015663"/>
          </a:xfrm>
          <a:prstGeom prst="rect">
            <a:avLst/>
          </a:prstGeom>
        </p:spPr>
        <p:txBody>
          <a:bodyPr wrap="square">
            <a:spAutoFit/>
          </a:bodyPr>
          <a:lstStyle/>
          <a:p>
            <a:r>
              <a:rPr lang="en-US" sz="2000" kern="0" dirty="0">
                <a:solidFill>
                  <a:srgbClr val="000000"/>
                </a:solidFill>
                <a:latin typeface="Candara"/>
              </a:rPr>
              <a:t>(AguaClara approach as of summer 2015)</a:t>
            </a:r>
            <a:endParaRPr lang="en-US" dirty="0"/>
          </a:p>
        </p:txBody>
      </p:sp>
    </p:spTree>
    <p:extLst>
      <p:ext uri="{BB962C8B-B14F-4D97-AF65-F5344CB8AC3E}">
        <p14:creationId xmlns:p14="http://schemas.microsoft.com/office/powerpoint/2010/main" val="320082627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457200" y="1600200"/>
                <a:ext cx="6911163" cy="4525963"/>
              </a:xfrm>
            </p:spPr>
            <p:txBody>
              <a:bodyPr/>
              <a:lstStyle/>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a:t>The great transition at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oMath>
                </a14:m>
                <a:r>
                  <a:rPr lang="en-US" sz="2400" dirty="0"/>
                  <a:t>=5</a:t>
                </a:r>
              </a:p>
              <a:p>
                <a:r>
                  <a:rPr lang="en-US" sz="2800" dirty="0"/>
                  <a:t>Flocculator Design</a:t>
                </a:r>
              </a:p>
              <a:p>
                <a:pPr lvl="1"/>
                <a:r>
                  <a:rPr lang="en-US" sz="2400" dirty="0"/>
                  <a:t>Head loss, collision potential, residence time</a:t>
                </a:r>
              </a:p>
              <a:p>
                <a:pPr lvl="1"/>
                <a:r>
                  <a:rPr lang="en-US" sz="2400" dirty="0"/>
                  <a:t>Geometry of a baffle space to obtain desired energy dissipation rate</a:t>
                </a:r>
              </a:p>
              <a:p>
                <a:pPr lvl="1"/>
                <a:endParaRPr lang="en-US" sz="2400" dirty="0"/>
              </a:p>
              <a:p>
                <a:pPr lvl="1"/>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457200" y="1600200"/>
                <a:ext cx="6911163" cy="4525963"/>
              </a:xfrm>
              <a:blipFill>
                <a:blip r:embed="rId3"/>
                <a:stretch>
                  <a:fillRect l="-3439" t="-6604"/>
                </a:stretch>
              </a:blipFill>
            </p:spPr>
            <p:txBody>
              <a:bodyPr/>
              <a:lstStyle/>
              <a:p>
                <a:r>
                  <a:rPr lang="en-US">
                    <a:noFill/>
                  </a:rPr>
                  <a:t> </a:t>
                </a:r>
              </a:p>
            </p:txBody>
          </p:sp>
        </mc:Fallback>
      </mc:AlternateContent>
      <p:pic>
        <p:nvPicPr>
          <p:cNvPr id="35" name="Picture 59"/>
          <p:cNvPicPr>
            <a:picLocks noChangeAspect="1" noChangeArrowheads="1"/>
          </p:cNvPicPr>
          <p:nvPr/>
        </p:nvPicPr>
        <p:blipFill>
          <a:blip r:embed="rId4" cstate="screen"/>
          <a:srcRect/>
          <a:stretch>
            <a:fillRect/>
          </a:stretch>
        </p:blipFill>
        <p:spPr bwMode="auto">
          <a:xfrm>
            <a:off x="7505553" y="1885021"/>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82048" y="2645517"/>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6" cstate="print">
            <a:clrChange>
              <a:clrFrom>
                <a:srgbClr val="212830"/>
              </a:clrFrom>
              <a:clrTo>
                <a:srgbClr val="212830">
                  <a:alpha val="0"/>
                </a:srgbClr>
              </a:clrTo>
            </a:clrChange>
            <a:lum bright="10000"/>
          </a:blip>
          <a:srcRect/>
          <a:stretch>
            <a:fillRect/>
          </a:stretch>
        </p:blipFill>
        <p:spPr bwMode="auto">
          <a:xfrm rot="4807771">
            <a:off x="7102031" y="4913344"/>
            <a:ext cx="2496836" cy="1399184"/>
          </a:xfrm>
          <a:prstGeom prst="rect">
            <a:avLst/>
          </a:prstGeom>
          <a:noFill/>
          <a:ln w="9525">
            <a:noFill/>
            <a:miter lim="800000"/>
            <a:headEnd/>
            <a:tailEnd/>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Design Algorithm (as of 2016)</a:t>
                </a:r>
                <a:br>
                  <a:rPr lang="en-US" dirty="0"/>
                </a:br>
                <a:r>
                  <a:rPr lang="en-US" dirty="0"/>
                  <a:t>Start with </a:t>
                </a:r>
                <a14:m>
                  <m:oMath xmlns:m="http://schemas.openxmlformats.org/officeDocument/2006/math">
                    <m:sSub>
                      <m:sSubPr>
                        <m:ctrlPr>
                          <a:rPr lang="en-US" i="1">
                            <a:latin typeface="Cambria Math" panose="02040503050406030204" pitchFamily="18" charset="0"/>
                          </a:rPr>
                        </m:ctrlPr>
                      </m:sSubPr>
                      <m:e>
                        <m:r>
                          <a:rPr lang="en-US" i="1">
                            <a:latin typeface="Cambria Math"/>
                          </a:rPr>
                          <m:t>h</m:t>
                        </m:r>
                      </m:e>
                      <m:sub>
                        <m:r>
                          <a:rPr lang="en-US" i="1">
                            <a:latin typeface="Cambria Math"/>
                          </a:rPr>
                          <m:t>𝐹𝑙𝑜𝑐</m:t>
                        </m:r>
                      </m:sub>
                    </m:sSub>
                  </m:oMath>
                </a14:m>
                <a:r>
                  <a:rPr lang="en-US" dirty="0"/>
                  <a:t> and </a:t>
                </a:r>
                <a:r>
                  <a:rPr lang="en-US" i="1" dirty="0" err="1"/>
                  <a:t>G</a:t>
                </a:r>
                <a:r>
                  <a:rPr lang="en-US" i="1" dirty="0" err="1">
                    <a:latin typeface="Symbol" pitchFamily="18" charset="2"/>
                  </a:rPr>
                  <a:t>q</a:t>
                </a:r>
                <a:endParaRPr lang="en-US" i="1"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8"/>
                <a:stretch>
                  <a:fillRect t="-24064" b="-39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head loss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and required for constructability</a:t>
                </a:r>
              </a:p>
              <a:p>
                <a:pPr marL="514350" indent="-514350">
                  <a:buFont typeface="+mj-lt"/>
                  <a:buAutoNum type="arabicPeriod"/>
                </a:pPr>
                <a:r>
                  <a:rPr lang="en-US" sz="2000" dirty="0"/>
                  <a:t>Number of channels by taking the total width and dividing by the minimum channel width (floor)</a:t>
                </a:r>
              </a:p>
              <a:p>
                <a:pPr marL="514350" indent="-514350">
                  <a:buFont typeface="+mj-lt"/>
                  <a:buAutoNum type="arabicPeriod"/>
                </a:pPr>
                <a:r>
                  <a:rPr lang="en-US" sz="2000" dirty="0"/>
                  <a:t>Channel width (total width over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9"/>
                <a:stretch>
                  <a:fillRect l="-2376" t="-4582" r="-1584" b="-1617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F299CB7-C4CF-4481-840B-3FE0FDA3B0A7}"/>
              </a:ext>
            </a:extLst>
          </p:cNvPr>
          <p:cNvPicPr>
            <a:picLocks noChangeAspect="1"/>
          </p:cNvPicPr>
          <p:nvPr>
            <p:custDataLst>
              <p:tags r:id="rId1"/>
            </p:custDataLst>
          </p:nvPr>
        </p:nvPicPr>
        <p:blipFill>
          <a:blip r:embed="rId10"/>
          <a:stretch>
            <a:fillRect/>
          </a:stretch>
        </p:blipFill>
        <p:spPr>
          <a:xfrm>
            <a:off x="6002978" y="1601651"/>
            <a:ext cx="1295237" cy="621714"/>
          </a:xfrm>
          <a:prstGeom prst="rect">
            <a:avLst/>
          </a:prstGeom>
        </p:spPr>
      </p:pic>
      <p:pic>
        <p:nvPicPr>
          <p:cNvPr id="7" name="Picture 6">
            <a:extLst>
              <a:ext uri="{FF2B5EF4-FFF2-40B4-BE49-F238E27FC236}">
                <a16:creationId xmlns:a16="http://schemas.microsoft.com/office/drawing/2014/main" id="{C4E55AC9-2CD5-4F5A-A7E8-AF6591319C5C}"/>
              </a:ext>
            </a:extLst>
          </p:cNvPr>
          <p:cNvPicPr>
            <a:picLocks noChangeAspect="1"/>
          </p:cNvPicPr>
          <p:nvPr>
            <p:custDataLst>
              <p:tags r:id="rId2"/>
            </p:custDataLst>
          </p:nvPr>
        </p:nvPicPr>
        <p:blipFill>
          <a:blip r:embed="rId11"/>
          <a:stretch>
            <a:fillRect/>
          </a:stretch>
        </p:blipFill>
        <p:spPr>
          <a:xfrm>
            <a:off x="7928706" y="1646497"/>
            <a:ext cx="810667" cy="528762"/>
          </a:xfrm>
          <a:prstGeom prst="rect">
            <a:avLst/>
          </a:prstGeom>
        </p:spPr>
      </p:pic>
      <p:pic>
        <p:nvPicPr>
          <p:cNvPr id="9" name="Picture 8">
            <a:extLst>
              <a:ext uri="{FF2B5EF4-FFF2-40B4-BE49-F238E27FC236}">
                <a16:creationId xmlns:a16="http://schemas.microsoft.com/office/drawing/2014/main" id="{7C2134FB-6B75-4721-B9C9-A2EF0161557D}"/>
              </a:ext>
            </a:extLst>
          </p:cNvPr>
          <p:cNvPicPr>
            <a:picLocks noChangeAspect="1"/>
          </p:cNvPicPr>
          <p:nvPr>
            <p:custDataLst>
              <p:tags r:id="rId3"/>
            </p:custDataLst>
          </p:nvPr>
        </p:nvPicPr>
        <p:blipFill>
          <a:blip r:embed="rId12"/>
          <a:stretch>
            <a:fillRect/>
          </a:stretch>
        </p:blipFill>
        <p:spPr>
          <a:xfrm>
            <a:off x="5832156" y="2295059"/>
            <a:ext cx="3109439" cy="666204"/>
          </a:xfrm>
          <a:prstGeom prst="rect">
            <a:avLst/>
          </a:prstGeom>
        </p:spPr>
      </p:pic>
      <p:pic>
        <p:nvPicPr>
          <p:cNvPr id="12" name="Picture 11">
            <a:extLst>
              <a:ext uri="{FF2B5EF4-FFF2-40B4-BE49-F238E27FC236}">
                <a16:creationId xmlns:a16="http://schemas.microsoft.com/office/drawing/2014/main" id="{597C52CF-E477-449C-8AAB-3D7A15724CCB}"/>
              </a:ext>
            </a:extLst>
          </p:cNvPr>
          <p:cNvPicPr>
            <a:picLocks noChangeAspect="1"/>
          </p:cNvPicPr>
          <p:nvPr>
            <p:custDataLst>
              <p:tags r:id="rId4"/>
            </p:custDataLst>
          </p:nvPr>
        </p:nvPicPr>
        <p:blipFill>
          <a:blip r:embed="rId13"/>
          <a:stretch>
            <a:fillRect/>
          </a:stretch>
        </p:blipFill>
        <p:spPr>
          <a:xfrm>
            <a:off x="5769405" y="4089443"/>
            <a:ext cx="3119300" cy="701306"/>
          </a:xfrm>
          <a:prstGeom prst="rect">
            <a:avLst/>
          </a:prstGeom>
        </p:spPr>
      </p:pic>
      <p:pic>
        <p:nvPicPr>
          <p:cNvPr id="14" name="Picture 13">
            <a:extLst>
              <a:ext uri="{FF2B5EF4-FFF2-40B4-BE49-F238E27FC236}">
                <a16:creationId xmlns:a16="http://schemas.microsoft.com/office/drawing/2014/main" id="{9864395B-03D4-44FE-A3B0-8945B5BEEA5C}"/>
              </a:ext>
            </a:extLst>
          </p:cNvPr>
          <p:cNvPicPr>
            <a:picLocks noChangeAspect="1"/>
          </p:cNvPicPr>
          <p:nvPr>
            <p:custDataLst>
              <p:tags r:id="rId5"/>
            </p:custDataLst>
          </p:nvPr>
        </p:nvPicPr>
        <p:blipFill>
          <a:blip r:embed="rId14"/>
          <a:stretch>
            <a:fillRect/>
          </a:stretch>
        </p:blipFill>
        <p:spPr>
          <a:xfrm>
            <a:off x="6455063" y="5165627"/>
            <a:ext cx="2332952" cy="696381"/>
          </a:xfrm>
          <a:prstGeom prst="rect">
            <a:avLst/>
          </a:prstGeom>
        </p:spPr>
      </p:pic>
      <p:pic>
        <p:nvPicPr>
          <p:cNvPr id="21" name="Picture 20">
            <a:extLst>
              <a:ext uri="{FF2B5EF4-FFF2-40B4-BE49-F238E27FC236}">
                <a16:creationId xmlns:a16="http://schemas.microsoft.com/office/drawing/2014/main" id="{D785640A-5627-4140-865D-CDB97B79CFCA}"/>
              </a:ext>
            </a:extLst>
          </p:cNvPr>
          <p:cNvPicPr>
            <a:picLocks noChangeAspect="1"/>
          </p:cNvPicPr>
          <p:nvPr>
            <p:custDataLst>
              <p:tags r:id="rId6"/>
            </p:custDataLst>
          </p:nvPr>
        </p:nvPicPr>
        <p:blipFill>
          <a:blip r:embed="rId15"/>
          <a:stretch>
            <a:fillRect/>
          </a:stretch>
        </p:blipFill>
        <p:spPr>
          <a:xfrm>
            <a:off x="6938621" y="6156460"/>
            <a:ext cx="1746286" cy="580571"/>
          </a:xfrm>
          <a:prstGeom prst="rect">
            <a:avLst/>
          </a:prstGeom>
        </p:spPr>
      </p:pic>
    </p:spTree>
    <p:extLst>
      <p:ext uri="{BB962C8B-B14F-4D97-AF65-F5344CB8AC3E}">
        <p14:creationId xmlns:p14="http://schemas.microsoft.com/office/powerpoint/2010/main" val="134390761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470355" y="30941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Rectangle 30"/>
          <p:cNvSpPr/>
          <p:nvPr/>
        </p:nvSpPr>
        <p:spPr bwMode="auto">
          <a:xfrm rot="5400000">
            <a:off x="2105545" y="32465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sz="4000" dirty="0"/>
              <a:t>Viscous Collision Potential per Flow Expansion (the detailed perspective)</a:t>
            </a:r>
          </a:p>
        </p:txBody>
      </p:sp>
      <p:sp>
        <p:nvSpPr>
          <p:cNvPr id="4" name="TextBox 3"/>
          <p:cNvSpPr txBox="1"/>
          <p:nvPr/>
        </p:nvSpPr>
        <p:spPr>
          <a:xfrm>
            <a:off x="2841603" y="1726679"/>
            <a:ext cx="5384807" cy="461665"/>
          </a:xfrm>
          <a:prstGeom prst="rect">
            <a:avLst/>
          </a:prstGeom>
          <a:noFill/>
        </p:spPr>
        <p:txBody>
          <a:bodyPr wrap="none" rtlCol="0">
            <a:spAutoFit/>
          </a:bodyPr>
          <a:lstStyle/>
          <a:p>
            <a:r>
              <a:rPr lang="en-US" sz="2400" dirty="0"/>
              <a:t>Collision potential for one flow expansion</a:t>
            </a:r>
          </a:p>
        </p:txBody>
      </p:sp>
      <p:sp>
        <p:nvSpPr>
          <p:cNvPr id="27" name="TextBox 26"/>
          <p:cNvSpPr txBox="1"/>
          <p:nvPr/>
        </p:nvSpPr>
        <p:spPr>
          <a:xfrm>
            <a:off x="2841603" y="3272604"/>
            <a:ext cx="5851345" cy="461665"/>
          </a:xfrm>
          <a:prstGeom prst="rect">
            <a:avLst/>
          </a:prstGeom>
          <a:noFill/>
        </p:spPr>
        <p:txBody>
          <a:bodyPr wrap="none" rtlCol="0">
            <a:spAutoFit/>
          </a:bodyPr>
          <a:lstStyle/>
          <a:p>
            <a:r>
              <a:rPr lang="en-US" sz="2400" dirty="0"/>
              <a:t>Energy dissipation rate is energy loss per time</a:t>
            </a:r>
          </a:p>
        </p:txBody>
      </p:sp>
      <p:sp>
        <p:nvSpPr>
          <p:cNvPr id="28" name="TextBox 27"/>
          <p:cNvSpPr txBox="1"/>
          <p:nvPr/>
        </p:nvSpPr>
        <p:spPr>
          <a:xfrm>
            <a:off x="2941889" y="4735624"/>
            <a:ext cx="6005835" cy="1569660"/>
          </a:xfrm>
          <a:prstGeom prst="rect">
            <a:avLst/>
          </a:prstGeom>
          <a:noFill/>
        </p:spPr>
        <p:txBody>
          <a:bodyPr wrap="square" rtlCol="0">
            <a:spAutoFit/>
          </a:bodyPr>
          <a:lstStyle/>
          <a:p>
            <a:r>
              <a:rPr lang="en-US" sz="2400" dirty="0"/>
              <a:t>Collision potential is a function of velocity. This suggests that a flocculator would perform poorly if the flow rate was decreased. I don’t know if anyone has ever demonstrated that!</a:t>
            </a:r>
          </a:p>
        </p:txBody>
      </p:sp>
      <p:sp>
        <p:nvSpPr>
          <p:cNvPr id="17" name="TextBox 16"/>
          <p:cNvSpPr txBox="1"/>
          <p:nvPr/>
        </p:nvSpPr>
        <p:spPr>
          <a:xfrm>
            <a:off x="2841603" y="2470720"/>
            <a:ext cx="6211957" cy="461665"/>
          </a:xfrm>
          <a:prstGeom prst="rect">
            <a:avLst/>
          </a:prstGeom>
          <a:noFill/>
        </p:spPr>
        <p:txBody>
          <a:bodyPr wrap="none" rtlCol="0">
            <a:spAutoFit/>
          </a:bodyPr>
          <a:lstStyle/>
          <a:p>
            <a:r>
              <a:rPr lang="en-US" sz="2400" dirty="0"/>
              <a:t>Hydraulic residence time for one expansion zone</a:t>
            </a:r>
          </a:p>
        </p:txBody>
      </p:sp>
      <p:sp>
        <p:nvSpPr>
          <p:cNvPr id="6" name="TextBox 5"/>
          <p:cNvSpPr txBox="1"/>
          <p:nvPr/>
        </p:nvSpPr>
        <p:spPr>
          <a:xfrm>
            <a:off x="2797715" y="2933040"/>
            <a:ext cx="5468164" cy="338554"/>
          </a:xfrm>
          <a:prstGeom prst="rect">
            <a:avLst/>
          </a:prstGeom>
          <a:noFill/>
        </p:spPr>
        <p:txBody>
          <a:bodyPr wrap="none" rtlCol="0">
            <a:spAutoFit/>
          </a:bodyPr>
          <a:lstStyle/>
          <a:p>
            <a:r>
              <a:rPr lang="en-US" sz="1600" dirty="0"/>
              <a:t>These are the average velocities through the expanded flow area</a:t>
            </a:r>
          </a:p>
        </p:txBody>
      </p:sp>
      <p:cxnSp>
        <p:nvCxnSpPr>
          <p:cNvPr id="8" name="Elbow Connector 7"/>
          <p:cNvCxnSpPr>
            <a:stCxn id="6" idx="1"/>
          </p:cNvCxnSpPr>
          <p:nvPr/>
        </p:nvCxnSpPr>
        <p:spPr bwMode="auto">
          <a:xfrm rot="10800000" flipV="1">
            <a:off x="1867423" y="3102316"/>
            <a:ext cx="930292" cy="276337"/>
          </a:xfrm>
          <a:prstGeom prst="bentConnector3">
            <a:avLst/>
          </a:prstGeom>
          <a:solidFill>
            <a:schemeClr val="accent1"/>
          </a:solidFill>
          <a:ln w="12700" cap="flat" cmpd="sng" algn="ctr">
            <a:solidFill>
              <a:schemeClr val="tx1"/>
            </a:solidFill>
            <a:prstDash val="solid"/>
            <a:round/>
            <a:headEnd type="none" w="lg" len="med"/>
            <a:tailEnd type="arrow"/>
          </a:ln>
          <a:effectLst/>
        </p:spPr>
      </p:cxnSp>
      <p:cxnSp>
        <p:nvCxnSpPr>
          <p:cNvPr id="21" name="Elbow Connector 20"/>
          <p:cNvCxnSpPr>
            <a:cxnSpLocks/>
            <a:stCxn id="6" idx="1"/>
          </p:cNvCxnSpPr>
          <p:nvPr/>
        </p:nvCxnSpPr>
        <p:spPr bwMode="auto">
          <a:xfrm rot="10800000" flipV="1">
            <a:off x="1291789" y="3102317"/>
            <a:ext cx="1505926" cy="195250"/>
          </a:xfrm>
          <a:prstGeom prst="bentConnector3">
            <a:avLst>
              <a:gd name="adj1" fmla="val 100044"/>
            </a:avLst>
          </a:prstGeom>
          <a:solidFill>
            <a:schemeClr val="accent1"/>
          </a:solidFill>
          <a:ln w="12700" cap="flat" cmpd="sng" algn="ctr">
            <a:solidFill>
              <a:schemeClr val="tx1"/>
            </a:solidFill>
            <a:prstDash val="solid"/>
            <a:round/>
            <a:headEnd type="none" w="lg" len="med"/>
            <a:tailEnd type="arrow"/>
          </a:ln>
          <a:effectLst/>
        </p:spPr>
      </p:cxnSp>
      <p:sp>
        <p:nvSpPr>
          <p:cNvPr id="29" name="TextBox 28"/>
          <p:cNvSpPr txBox="1"/>
          <p:nvPr/>
        </p:nvSpPr>
        <p:spPr>
          <a:xfrm>
            <a:off x="2941889" y="2166043"/>
            <a:ext cx="5173211" cy="338554"/>
          </a:xfrm>
          <a:prstGeom prst="rect">
            <a:avLst/>
          </a:prstGeom>
          <a:noFill/>
        </p:spPr>
        <p:txBody>
          <a:bodyPr wrap="none" rtlCol="0">
            <a:spAutoFit/>
          </a:bodyPr>
          <a:lstStyle/>
          <a:p>
            <a:r>
              <a:rPr lang="en-US" sz="1600" dirty="0"/>
              <a:t>Height of one expansion zone (in a vertical flow flocculator)</a:t>
            </a:r>
          </a:p>
        </p:txBody>
      </p:sp>
      <p:cxnSp>
        <p:nvCxnSpPr>
          <p:cNvPr id="16" name="Elbow Connector 15"/>
          <p:cNvCxnSpPr/>
          <p:nvPr/>
        </p:nvCxnSpPr>
        <p:spPr bwMode="auto">
          <a:xfrm rot="10800000" flipV="1">
            <a:off x="1211187" y="2335318"/>
            <a:ext cx="1516514" cy="135401"/>
          </a:xfrm>
          <a:prstGeom prst="bentConnector3">
            <a:avLst/>
          </a:prstGeom>
          <a:solidFill>
            <a:schemeClr val="accent1"/>
          </a:solidFill>
          <a:ln w="12700" cap="flat" cmpd="sng" algn="ctr">
            <a:solidFill>
              <a:schemeClr val="tx1"/>
            </a:solidFill>
            <a:prstDash val="solid"/>
            <a:round/>
            <a:headEnd type="none" w="lg" len="med"/>
            <a:tailEnd type="arrow"/>
          </a:ln>
          <a:effectLst/>
        </p:spPr>
      </p:cxnSp>
      <p:pic>
        <p:nvPicPr>
          <p:cNvPr id="14" name="Picture 13">
            <a:extLst>
              <a:ext uri="{FF2B5EF4-FFF2-40B4-BE49-F238E27FC236}">
                <a16:creationId xmlns:a16="http://schemas.microsoft.com/office/drawing/2014/main" id="{EABD1DC9-AF67-431D-AF9F-397180C68924}"/>
              </a:ext>
            </a:extLst>
          </p:cNvPr>
          <p:cNvPicPr>
            <a:picLocks noChangeAspect="1"/>
          </p:cNvPicPr>
          <p:nvPr>
            <p:custDataLst>
              <p:tags r:id="rId1"/>
            </p:custDataLst>
          </p:nvPr>
        </p:nvPicPr>
        <p:blipFill>
          <a:blip r:embed="rId9"/>
          <a:stretch>
            <a:fillRect/>
          </a:stretch>
        </p:blipFill>
        <p:spPr>
          <a:xfrm>
            <a:off x="125225" y="1603367"/>
            <a:ext cx="1176370" cy="580905"/>
          </a:xfrm>
          <a:prstGeom prst="rect">
            <a:avLst/>
          </a:prstGeom>
        </p:spPr>
      </p:pic>
      <p:pic>
        <p:nvPicPr>
          <p:cNvPr id="18" name="Picture 17">
            <a:extLst>
              <a:ext uri="{FF2B5EF4-FFF2-40B4-BE49-F238E27FC236}">
                <a16:creationId xmlns:a16="http://schemas.microsoft.com/office/drawing/2014/main" id="{37C146D2-1A9D-42D5-B8FD-D79F19B33FA8}"/>
              </a:ext>
            </a:extLst>
          </p:cNvPr>
          <p:cNvPicPr>
            <a:picLocks noChangeAspect="1"/>
          </p:cNvPicPr>
          <p:nvPr>
            <p:custDataLst>
              <p:tags r:id="rId2"/>
            </p:custDataLst>
          </p:nvPr>
        </p:nvPicPr>
        <p:blipFill>
          <a:blip r:embed="rId10"/>
          <a:stretch>
            <a:fillRect/>
          </a:stretch>
        </p:blipFill>
        <p:spPr>
          <a:xfrm>
            <a:off x="237119" y="2344353"/>
            <a:ext cx="864807" cy="502287"/>
          </a:xfrm>
          <a:prstGeom prst="rect">
            <a:avLst/>
          </a:prstGeom>
        </p:spPr>
      </p:pic>
      <p:pic>
        <p:nvPicPr>
          <p:cNvPr id="20" name="Picture 19">
            <a:extLst>
              <a:ext uri="{FF2B5EF4-FFF2-40B4-BE49-F238E27FC236}">
                <a16:creationId xmlns:a16="http://schemas.microsoft.com/office/drawing/2014/main" id="{84469234-30A5-436C-AE06-4877CC39D241}"/>
              </a:ext>
            </a:extLst>
          </p:cNvPr>
          <p:cNvPicPr>
            <a:picLocks noChangeAspect="1"/>
          </p:cNvPicPr>
          <p:nvPr>
            <p:custDataLst>
              <p:tags r:id="rId3"/>
            </p:custDataLst>
          </p:nvPr>
        </p:nvPicPr>
        <p:blipFill>
          <a:blip r:embed="rId11"/>
          <a:stretch>
            <a:fillRect/>
          </a:stretch>
        </p:blipFill>
        <p:spPr>
          <a:xfrm>
            <a:off x="454488" y="3320870"/>
            <a:ext cx="1434064" cy="570714"/>
          </a:xfrm>
          <a:prstGeom prst="rect">
            <a:avLst/>
          </a:prstGeom>
        </p:spPr>
      </p:pic>
      <p:pic>
        <p:nvPicPr>
          <p:cNvPr id="23" name="Picture 22">
            <a:extLst>
              <a:ext uri="{FF2B5EF4-FFF2-40B4-BE49-F238E27FC236}">
                <a16:creationId xmlns:a16="http://schemas.microsoft.com/office/drawing/2014/main" id="{87CE618F-79D3-4B69-935B-F6D3DA728C02}"/>
              </a:ext>
            </a:extLst>
          </p:cNvPr>
          <p:cNvPicPr>
            <a:picLocks noChangeAspect="1"/>
          </p:cNvPicPr>
          <p:nvPr>
            <p:custDataLst>
              <p:tags r:id="rId4"/>
            </p:custDataLst>
          </p:nvPr>
        </p:nvPicPr>
        <p:blipFill>
          <a:blip r:embed="rId12"/>
          <a:stretch>
            <a:fillRect/>
          </a:stretch>
        </p:blipFill>
        <p:spPr>
          <a:xfrm>
            <a:off x="84846" y="4027474"/>
            <a:ext cx="2413887" cy="726495"/>
          </a:xfrm>
          <a:prstGeom prst="rect">
            <a:avLst/>
          </a:prstGeom>
        </p:spPr>
      </p:pic>
      <p:pic>
        <p:nvPicPr>
          <p:cNvPr id="25" name="Picture 24">
            <a:extLst>
              <a:ext uri="{FF2B5EF4-FFF2-40B4-BE49-F238E27FC236}">
                <a16:creationId xmlns:a16="http://schemas.microsoft.com/office/drawing/2014/main" id="{572F2DD4-448D-4D33-9EB1-C27A5BD30555}"/>
              </a:ext>
            </a:extLst>
          </p:cNvPr>
          <p:cNvPicPr>
            <a:picLocks noChangeAspect="1"/>
          </p:cNvPicPr>
          <p:nvPr>
            <p:custDataLst>
              <p:tags r:id="rId5"/>
            </p:custDataLst>
          </p:nvPr>
        </p:nvPicPr>
        <p:blipFill>
          <a:blip r:embed="rId13"/>
          <a:stretch>
            <a:fillRect/>
          </a:stretch>
        </p:blipFill>
        <p:spPr>
          <a:xfrm>
            <a:off x="153078" y="4905636"/>
            <a:ext cx="1827158" cy="580904"/>
          </a:xfrm>
          <a:prstGeom prst="rect">
            <a:avLst/>
          </a:prstGeom>
        </p:spPr>
      </p:pic>
      <p:pic>
        <p:nvPicPr>
          <p:cNvPr id="30" name="Picture 29">
            <a:extLst>
              <a:ext uri="{FF2B5EF4-FFF2-40B4-BE49-F238E27FC236}">
                <a16:creationId xmlns:a16="http://schemas.microsoft.com/office/drawing/2014/main" id="{0B93B40D-ADD8-4142-906F-3BFAB98081A3}"/>
              </a:ext>
            </a:extLst>
          </p:cNvPr>
          <p:cNvPicPr>
            <a:picLocks noChangeAspect="1"/>
          </p:cNvPicPr>
          <p:nvPr>
            <p:custDataLst>
              <p:tags r:id="rId6"/>
            </p:custDataLst>
          </p:nvPr>
        </p:nvPicPr>
        <p:blipFill>
          <a:blip r:embed="rId14"/>
          <a:stretch>
            <a:fillRect/>
          </a:stretch>
        </p:blipFill>
        <p:spPr>
          <a:xfrm>
            <a:off x="156736" y="5830032"/>
            <a:ext cx="1822790" cy="580904"/>
          </a:xfrm>
          <a:prstGeom prst="rect">
            <a:avLst/>
          </a:prstGeom>
        </p:spPr>
      </p:pic>
    </p:spTree>
    <p:extLst>
      <p:ext uri="{BB962C8B-B14F-4D97-AF65-F5344CB8AC3E}">
        <p14:creationId xmlns:p14="http://schemas.microsoft.com/office/powerpoint/2010/main" val="141208979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Almost Real Designs</a:t>
            </a:r>
            <a:br>
              <a:rPr lang="en-US" dirty="0"/>
            </a:br>
            <a:r>
              <a:rPr lang="en-US" dirty="0"/>
              <a:t>(Flocculator exit depth of 2 m)</a:t>
            </a:r>
          </a:p>
        </p:txBody>
      </p:sp>
      <p:sp>
        <p:nvSpPr>
          <p:cNvPr id="3" name="Content Placeholder 2"/>
          <p:cNvSpPr>
            <a:spLocks noGrp="1"/>
          </p:cNvSpPr>
          <p:nvPr>
            <p:ph idx="1"/>
          </p:nvPr>
        </p:nvSpPr>
        <p:spPr/>
        <p:txBody>
          <a:bodyPr/>
          <a:lstStyle/>
          <a:p>
            <a:r>
              <a:rPr lang="en-US" sz="2400" dirty="0"/>
              <a:t>What sets maximum channel width?</a:t>
            </a:r>
          </a:p>
          <a:p>
            <a:r>
              <a:rPr lang="en-US" sz="2400" dirty="0"/>
              <a:t>What sets minimum channel width?</a:t>
            </a:r>
          </a:p>
          <a:p>
            <a:r>
              <a:rPr lang="en-US" sz="2400" dirty="0"/>
              <a:t>Why this cycle of channel widths?</a:t>
            </a:r>
          </a:p>
          <a:p>
            <a:endParaRPr lang="en-US" sz="2400" dirty="0"/>
          </a:p>
        </p:txBody>
      </p:sp>
      <p:pic>
        <p:nvPicPr>
          <p:cNvPr id="22312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386" y="3143243"/>
            <a:ext cx="7347814" cy="377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0854" y="5429756"/>
            <a:ext cx="1330814" cy="400110"/>
          </a:xfrm>
          <a:prstGeom prst="rect">
            <a:avLst/>
          </a:prstGeom>
          <a:noFill/>
        </p:spPr>
        <p:txBody>
          <a:bodyPr wrap="none" rtlCol="0">
            <a:spAutoFit/>
          </a:bodyPr>
          <a:lstStyle/>
          <a:p>
            <a:r>
              <a:rPr lang="en-US" sz="2000" dirty="0">
                <a:solidFill>
                  <a:srgbClr val="FF0000"/>
                </a:solidFill>
              </a:rPr>
              <a:t>Human hip</a:t>
            </a:r>
          </a:p>
        </p:txBody>
      </p:sp>
      <p:sp>
        <p:nvSpPr>
          <p:cNvPr id="6" name="TextBox 5"/>
          <p:cNvSpPr txBox="1"/>
          <p:nvPr/>
        </p:nvSpPr>
        <p:spPr>
          <a:xfrm>
            <a:off x="250854" y="3738520"/>
            <a:ext cx="1401346" cy="400110"/>
          </a:xfrm>
          <a:prstGeom prst="rect">
            <a:avLst/>
          </a:prstGeom>
          <a:noFill/>
        </p:spPr>
        <p:txBody>
          <a:bodyPr wrap="none" rtlCol="0">
            <a:spAutoFit/>
          </a:bodyPr>
          <a:lstStyle/>
          <a:p>
            <a:r>
              <a:rPr lang="en-US" sz="2000" dirty="0">
                <a:solidFill>
                  <a:srgbClr val="FF0000"/>
                </a:solidFill>
              </a:rPr>
              <a:t>Sheet width</a:t>
            </a:r>
          </a:p>
        </p:txBody>
      </p:sp>
      <p:sp>
        <p:nvSpPr>
          <p:cNvPr id="7" name="TextBox 6"/>
          <p:cNvSpPr txBox="1"/>
          <p:nvPr/>
        </p:nvSpPr>
        <p:spPr>
          <a:xfrm>
            <a:off x="250854" y="2946721"/>
            <a:ext cx="2262158" cy="400110"/>
          </a:xfrm>
          <a:prstGeom prst="rect">
            <a:avLst/>
          </a:prstGeom>
          <a:noFill/>
        </p:spPr>
        <p:txBody>
          <a:bodyPr wrap="none" rtlCol="0">
            <a:spAutoFit/>
          </a:bodyPr>
          <a:lstStyle/>
          <a:p>
            <a:r>
              <a:rPr lang="en-US" sz="2000" dirty="0">
                <a:solidFill>
                  <a:srgbClr val="FF0000"/>
                </a:solidFill>
              </a:rPr>
              <a:t>Number of channels</a:t>
            </a:r>
          </a:p>
        </p:txBody>
      </p:sp>
      <p:grpSp>
        <p:nvGrpSpPr>
          <p:cNvPr id="8" name="Group 7"/>
          <p:cNvGrpSpPr/>
          <p:nvPr/>
        </p:nvGrpSpPr>
        <p:grpSpPr>
          <a:xfrm>
            <a:off x="3026421" y="2881633"/>
            <a:ext cx="3850521" cy="523220"/>
            <a:chOff x="3026421" y="2881633"/>
            <a:chExt cx="3850521" cy="523220"/>
          </a:xfrm>
        </p:grpSpPr>
        <p:sp>
          <p:nvSpPr>
            <p:cNvPr id="5" name="TextBox 4"/>
            <p:cNvSpPr txBox="1"/>
            <p:nvPr/>
          </p:nvSpPr>
          <p:spPr>
            <a:xfrm>
              <a:off x="3026421" y="2881633"/>
              <a:ext cx="364202" cy="523220"/>
            </a:xfrm>
            <a:prstGeom prst="rect">
              <a:avLst/>
            </a:prstGeom>
            <a:noFill/>
          </p:spPr>
          <p:txBody>
            <a:bodyPr wrap="none" rtlCol="0">
              <a:spAutoFit/>
            </a:bodyPr>
            <a:lstStyle/>
            <a:p>
              <a:r>
                <a:rPr lang="en-US" dirty="0">
                  <a:solidFill>
                    <a:srgbClr val="FF0000"/>
                  </a:solidFill>
                </a:rPr>
                <a:t>1</a:t>
              </a:r>
            </a:p>
          </p:txBody>
        </p:sp>
        <p:sp>
          <p:nvSpPr>
            <p:cNvPr id="9" name="TextBox 8"/>
            <p:cNvSpPr txBox="1"/>
            <p:nvPr/>
          </p:nvSpPr>
          <p:spPr>
            <a:xfrm>
              <a:off x="3753356" y="2881633"/>
              <a:ext cx="364202" cy="523220"/>
            </a:xfrm>
            <a:prstGeom prst="rect">
              <a:avLst/>
            </a:prstGeom>
            <a:noFill/>
          </p:spPr>
          <p:txBody>
            <a:bodyPr wrap="none" rtlCol="0">
              <a:spAutoFit/>
            </a:bodyPr>
            <a:lstStyle/>
            <a:p>
              <a:r>
                <a:rPr lang="en-US" dirty="0">
                  <a:solidFill>
                    <a:srgbClr val="FF0000"/>
                  </a:solidFill>
                </a:rPr>
                <a:t>2</a:t>
              </a:r>
            </a:p>
          </p:txBody>
        </p:sp>
        <p:sp>
          <p:nvSpPr>
            <p:cNvPr id="10" name="TextBox 9"/>
            <p:cNvSpPr txBox="1"/>
            <p:nvPr/>
          </p:nvSpPr>
          <p:spPr>
            <a:xfrm>
              <a:off x="4627296" y="2881633"/>
              <a:ext cx="364202" cy="523220"/>
            </a:xfrm>
            <a:prstGeom prst="rect">
              <a:avLst/>
            </a:prstGeom>
            <a:noFill/>
          </p:spPr>
          <p:txBody>
            <a:bodyPr wrap="none" rtlCol="0">
              <a:spAutoFit/>
            </a:bodyPr>
            <a:lstStyle/>
            <a:p>
              <a:r>
                <a:rPr lang="en-US" dirty="0">
                  <a:solidFill>
                    <a:srgbClr val="FF0000"/>
                  </a:solidFill>
                </a:rPr>
                <a:t>3</a:t>
              </a:r>
            </a:p>
          </p:txBody>
        </p:sp>
        <p:sp>
          <p:nvSpPr>
            <p:cNvPr id="11" name="TextBox 10"/>
            <p:cNvSpPr txBox="1"/>
            <p:nvPr/>
          </p:nvSpPr>
          <p:spPr>
            <a:xfrm>
              <a:off x="5598340" y="2881633"/>
              <a:ext cx="364202" cy="523220"/>
            </a:xfrm>
            <a:prstGeom prst="rect">
              <a:avLst/>
            </a:prstGeom>
            <a:noFill/>
          </p:spPr>
          <p:txBody>
            <a:bodyPr wrap="none" rtlCol="0">
              <a:spAutoFit/>
            </a:bodyPr>
            <a:lstStyle/>
            <a:p>
              <a:r>
                <a:rPr lang="en-US" dirty="0">
                  <a:solidFill>
                    <a:srgbClr val="FF0000"/>
                  </a:solidFill>
                </a:rPr>
                <a:t>4</a:t>
              </a:r>
            </a:p>
          </p:txBody>
        </p:sp>
        <p:sp>
          <p:nvSpPr>
            <p:cNvPr id="12" name="TextBox 11"/>
            <p:cNvSpPr txBox="1"/>
            <p:nvPr/>
          </p:nvSpPr>
          <p:spPr>
            <a:xfrm>
              <a:off x="6512740" y="2881633"/>
              <a:ext cx="364202" cy="523220"/>
            </a:xfrm>
            <a:prstGeom prst="rect">
              <a:avLst/>
            </a:prstGeom>
            <a:noFill/>
          </p:spPr>
          <p:txBody>
            <a:bodyPr wrap="none" rtlCol="0">
              <a:spAutoFit/>
            </a:bodyPr>
            <a:lstStyle/>
            <a:p>
              <a:r>
                <a:rPr lang="en-US" dirty="0">
                  <a:solidFill>
                    <a:srgbClr val="FF0000"/>
                  </a:solidFill>
                </a:rPr>
                <a:t>5</a:t>
              </a:r>
            </a:p>
          </p:txBody>
        </p:sp>
      </p:grpSp>
      <p:sp>
        <p:nvSpPr>
          <p:cNvPr id="13" name="TextBox 12"/>
          <p:cNvSpPr txBox="1"/>
          <p:nvPr/>
        </p:nvSpPr>
        <p:spPr>
          <a:xfrm>
            <a:off x="250854" y="6387773"/>
            <a:ext cx="4031873" cy="369332"/>
          </a:xfrm>
          <a:prstGeom prst="rect">
            <a:avLst/>
          </a:prstGeom>
          <a:noFill/>
        </p:spPr>
        <p:txBody>
          <a:bodyPr wrap="none" rtlCol="0">
            <a:spAutoFit/>
          </a:bodyPr>
          <a:lstStyle/>
          <a:p>
            <a:r>
              <a:rPr lang="en-US" sz="1800" dirty="0"/>
              <a:t>Here we allowed odd number of channels</a:t>
            </a:r>
          </a:p>
        </p:txBody>
      </p:sp>
    </p:spTree>
    <p:extLst>
      <p:ext uri="{BB962C8B-B14F-4D97-AF65-F5344CB8AC3E}">
        <p14:creationId xmlns:p14="http://schemas.microsoft.com/office/powerpoint/2010/main" val="184524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8646" y="1327329"/>
            <a:ext cx="5935354" cy="5530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B6DC7803-7549-4B52-83D1-848A2AFF0DCA}"/>
              </a:ext>
            </a:extLst>
          </p:cNvPr>
          <p:cNvPicPr>
            <a:picLocks noChangeAspect="1"/>
          </p:cNvPicPr>
          <p:nvPr>
            <p:custDataLst>
              <p:tags r:id="rId1"/>
            </p:custDataLst>
          </p:nvPr>
        </p:nvPicPr>
        <p:blipFill>
          <a:blip r:embed="rId6"/>
          <a:stretch>
            <a:fillRect/>
          </a:stretch>
        </p:blipFill>
        <p:spPr>
          <a:xfrm>
            <a:off x="5004078" y="1980636"/>
            <a:ext cx="2770648" cy="1137946"/>
          </a:xfrm>
          <a:prstGeom prst="rect">
            <a:avLst/>
          </a:prstGeom>
        </p:spPr>
      </p:pic>
      <p:sp>
        <p:nvSpPr>
          <p:cNvPr id="2" name="Title 1"/>
          <p:cNvSpPr>
            <a:spLocks noGrp="1"/>
          </p:cNvSpPr>
          <p:nvPr>
            <p:ph type="title"/>
          </p:nvPr>
        </p:nvSpPr>
        <p:spPr/>
        <p:txBody>
          <a:bodyPr/>
          <a:lstStyle/>
          <a:p>
            <a:r>
              <a:rPr lang="en-US" dirty="0"/>
              <a:t>Velocity guidelines?</a:t>
            </a:r>
          </a:p>
        </p:txBody>
      </p:sp>
      <p:sp>
        <p:nvSpPr>
          <p:cNvPr id="3" name="Content Placeholder 2"/>
          <p:cNvSpPr>
            <a:spLocks noGrp="1"/>
          </p:cNvSpPr>
          <p:nvPr>
            <p:ph idx="1"/>
          </p:nvPr>
        </p:nvSpPr>
        <p:spPr>
          <a:xfrm>
            <a:off x="457199" y="1600200"/>
            <a:ext cx="2927445" cy="4525963"/>
          </a:xfrm>
        </p:spPr>
        <p:txBody>
          <a:bodyPr/>
          <a:lstStyle/>
          <a:p>
            <a:r>
              <a:rPr lang="en-US" dirty="0"/>
              <a:t>Why does V increase with flow rate?</a:t>
            </a:r>
          </a:p>
          <a:p>
            <a:r>
              <a:rPr lang="en-US" dirty="0"/>
              <a:t>Why does V increase in steps?</a:t>
            </a:r>
          </a:p>
          <a:p>
            <a:r>
              <a:rPr lang="en-US" dirty="0"/>
              <a:t>Why does V remain constant above 70 L/s?</a:t>
            </a:r>
          </a:p>
        </p:txBody>
      </p:sp>
      <p:sp>
        <p:nvSpPr>
          <p:cNvPr id="6" name="Oval 5"/>
          <p:cNvSpPr/>
          <p:nvPr/>
        </p:nvSpPr>
        <p:spPr>
          <a:xfrm>
            <a:off x="6925827" y="2607714"/>
            <a:ext cx="745958" cy="60273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98FA383D-2961-48DD-9EA2-A7FBF029E2B3}"/>
              </a:ext>
            </a:extLst>
          </p:cNvPr>
          <p:cNvPicPr>
            <a:picLocks noChangeAspect="1"/>
          </p:cNvPicPr>
          <p:nvPr>
            <p:custDataLst>
              <p:tags r:id="rId2"/>
            </p:custDataLst>
          </p:nvPr>
        </p:nvPicPr>
        <p:blipFill>
          <a:blip r:embed="rId7"/>
          <a:stretch>
            <a:fillRect/>
          </a:stretch>
        </p:blipFill>
        <p:spPr>
          <a:xfrm>
            <a:off x="5630334" y="3695489"/>
            <a:ext cx="2770648" cy="624222"/>
          </a:xfrm>
          <a:prstGeom prst="rect">
            <a:avLst/>
          </a:prstGeom>
        </p:spPr>
      </p:pic>
    </p:spTree>
    <p:extLst>
      <p:ext uri="{BB962C8B-B14F-4D97-AF65-F5344CB8AC3E}">
        <p14:creationId xmlns:p14="http://schemas.microsoft.com/office/powerpoint/2010/main" val="967876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Scaling </a:t>
            </a:r>
            <a:br>
              <a:rPr lang="en-US" dirty="0"/>
            </a:br>
            <a:r>
              <a:rPr lang="en-US" dirty="0"/>
              <a:t>(Design Engine version 7099)</a:t>
            </a:r>
          </a:p>
        </p:txBody>
      </p:sp>
      <p:pic>
        <p:nvPicPr>
          <p:cNvPr id="2233346" name="Picture 2" descr="http://designbeta.cee.cornell.edu/Designs/EtFlocSedFi/7099/10Lps/EtFlocSedFiFloc_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rot="5400000">
            <a:off x="188216" y="4764835"/>
            <a:ext cx="1975104" cy="698717"/>
          </a:xfrm>
          <a:prstGeom prst="rect">
            <a:avLst/>
          </a:prstGeom>
          <a:noFill/>
          <a:extLst>
            <a:ext uri="{909E8E84-426E-40DD-AFC4-6F175D3DCCD1}">
              <a14:hiddenFill xmlns:a14="http://schemas.microsoft.com/office/drawing/2010/main">
                <a:solidFill>
                  <a:srgbClr val="FFFFFF"/>
                </a:solidFill>
              </a14:hiddenFill>
            </a:ext>
          </a:extLst>
        </p:spPr>
      </p:pic>
      <p:pic>
        <p:nvPicPr>
          <p:cNvPr id="2233348" name="Picture 4" descr="http://designbeta.cee.cornell.edu/Designs/EtFlocSedFi/7099/50Lps/EtFlocSedFiFloc_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545"/>
          <a:stretch/>
        </p:blipFill>
        <p:spPr bwMode="auto">
          <a:xfrm rot="5400000">
            <a:off x="3886710" y="3931057"/>
            <a:ext cx="3054096" cy="13279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981" y="1511611"/>
            <a:ext cx="1828800" cy="1323439"/>
          </a:xfrm>
          <a:prstGeom prst="rect">
            <a:avLst/>
          </a:prstGeom>
          <a:noFill/>
        </p:spPr>
        <p:txBody>
          <a:bodyPr wrap="square" rtlCol="0">
            <a:spAutoFit/>
          </a:bodyPr>
          <a:lstStyle/>
          <a:p>
            <a:r>
              <a:rPr lang="en-US" sz="2000" dirty="0"/>
              <a:t>50 L/s</a:t>
            </a:r>
          </a:p>
          <a:p>
            <a:r>
              <a:rPr lang="en-US" sz="2000" dirty="0"/>
              <a:t>0.56 m wide channels</a:t>
            </a:r>
          </a:p>
          <a:p>
            <a:r>
              <a:rPr lang="en-US" sz="2000" dirty="0"/>
              <a:t>6.68 m long</a:t>
            </a:r>
          </a:p>
        </p:txBody>
      </p:sp>
      <p:sp>
        <p:nvSpPr>
          <p:cNvPr id="8" name="TextBox 7"/>
          <p:cNvSpPr txBox="1"/>
          <p:nvPr/>
        </p:nvSpPr>
        <p:spPr>
          <a:xfrm>
            <a:off x="492711" y="1511611"/>
            <a:ext cx="1828800" cy="1323439"/>
          </a:xfrm>
          <a:prstGeom prst="rect">
            <a:avLst/>
          </a:prstGeom>
          <a:noFill/>
        </p:spPr>
        <p:txBody>
          <a:bodyPr wrap="square" rtlCol="0">
            <a:spAutoFit/>
          </a:bodyPr>
          <a:lstStyle/>
          <a:p>
            <a:r>
              <a:rPr lang="en-US" sz="2000" dirty="0"/>
              <a:t>10 L/s</a:t>
            </a:r>
          </a:p>
          <a:p>
            <a:r>
              <a:rPr lang="en-US" sz="2000" dirty="0"/>
              <a:t>0.53 m wide channels</a:t>
            </a:r>
          </a:p>
          <a:p>
            <a:r>
              <a:rPr lang="en-US" sz="2000" dirty="0"/>
              <a:t>4.33 m long</a:t>
            </a:r>
          </a:p>
        </p:txBody>
      </p:sp>
      <p:pic>
        <p:nvPicPr>
          <p:cNvPr id="2233350" name="Picture 6" descr="http://designbeta.cee.cornell.edu/Designs/EtFlocSedFi/7099/70Lps/EtFlocSedFiFloc_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910"/>
          <a:stretch/>
        </p:blipFill>
        <p:spPr bwMode="auto">
          <a:xfrm rot="5400000">
            <a:off x="5959358" y="3697515"/>
            <a:ext cx="3328416" cy="16034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767616" y="1511611"/>
            <a:ext cx="1828800" cy="1323439"/>
          </a:xfrm>
          <a:prstGeom prst="rect">
            <a:avLst/>
          </a:prstGeom>
          <a:noFill/>
        </p:spPr>
        <p:txBody>
          <a:bodyPr wrap="square" rtlCol="0">
            <a:spAutoFit/>
          </a:bodyPr>
          <a:lstStyle/>
          <a:p>
            <a:r>
              <a:rPr lang="en-US" sz="2000" dirty="0"/>
              <a:t>70 L/s</a:t>
            </a:r>
          </a:p>
          <a:p>
            <a:r>
              <a:rPr lang="en-US" sz="2000" dirty="0"/>
              <a:t>0.72 m wide channels</a:t>
            </a:r>
          </a:p>
          <a:p>
            <a:r>
              <a:rPr lang="en-US" sz="2000" dirty="0"/>
              <a:t>7.27 m long</a:t>
            </a:r>
          </a:p>
        </p:txBody>
      </p:sp>
      <p:sp>
        <p:nvSpPr>
          <p:cNvPr id="11" name="TextBox 10"/>
          <p:cNvSpPr txBox="1"/>
          <p:nvPr/>
        </p:nvSpPr>
        <p:spPr>
          <a:xfrm>
            <a:off x="2584346" y="1511611"/>
            <a:ext cx="1828800" cy="1323439"/>
          </a:xfrm>
          <a:prstGeom prst="rect">
            <a:avLst/>
          </a:prstGeom>
          <a:noFill/>
        </p:spPr>
        <p:txBody>
          <a:bodyPr wrap="square" rtlCol="0">
            <a:spAutoFit/>
          </a:bodyPr>
          <a:lstStyle/>
          <a:p>
            <a:r>
              <a:rPr lang="en-US" sz="2000" dirty="0"/>
              <a:t>20 L/s</a:t>
            </a:r>
          </a:p>
          <a:p>
            <a:r>
              <a:rPr lang="en-US" sz="2000" dirty="0"/>
              <a:t>0.55 m wide channels</a:t>
            </a:r>
          </a:p>
          <a:p>
            <a:r>
              <a:rPr lang="en-US" sz="2000" dirty="0"/>
              <a:t>5.90 m long</a:t>
            </a:r>
          </a:p>
        </p:txBody>
      </p:sp>
      <p:pic>
        <p:nvPicPr>
          <p:cNvPr id="2233352" name="Picture 8" descr="http://designbeta.cee.cornell.edu/Designs/EtFlocSedFi/7099/20Lps/EtFlocSedFiFloc_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168"/>
          <a:stretch/>
        </p:blipFill>
        <p:spPr bwMode="auto">
          <a:xfrm rot="5400000">
            <a:off x="1882905" y="4431402"/>
            <a:ext cx="2697480" cy="683871"/>
          </a:xfrm>
          <a:prstGeom prst="rect">
            <a:avLst/>
          </a:prstGeom>
          <a:noFill/>
          <a:extLst>
            <a:ext uri="{909E8E84-426E-40DD-AFC4-6F175D3DCCD1}">
              <a14:hiddenFill xmlns:a14="http://schemas.microsoft.com/office/drawing/2010/main">
                <a:solidFill>
                  <a:srgbClr val="FFFFFF"/>
                </a:solidFill>
              </a14:hiddenFill>
            </a:ext>
          </a:extLst>
        </p:spPr>
      </p:pic>
      <p:pic>
        <p:nvPicPr>
          <p:cNvPr id="2233354" name="Picture 10" descr="http://designbeta.cee.cornell.edu/Designs/EtFlocSedFi/7099/20Lps/EtFlocSedFiFloc_f.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7735"/>
          <a:stretch/>
        </p:blipFill>
        <p:spPr bwMode="auto">
          <a:xfrm>
            <a:off x="2015773" y="6122078"/>
            <a:ext cx="1978199"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6" name="Picture 12" descr="http://designbeta.cee.cornell.edu/Designs/EtFlocSedFi/7099/10Lps/EtFlocSedFiFloc_f.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8776"/>
          <a:stretch/>
        </p:blipFill>
        <p:spPr bwMode="auto">
          <a:xfrm>
            <a:off x="247721" y="6122078"/>
            <a:ext cx="1451627"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8" name="Picture 14" descr="http://designbeta.cee.cornell.edu/Designs/EtFlocSedFi/7099/50Lps/EtFlocSedFiFloc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2627"/>
          <a:stretch/>
        </p:blipFill>
        <p:spPr bwMode="auto">
          <a:xfrm>
            <a:off x="4322511" y="6122078"/>
            <a:ext cx="2182493"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60" name="Picture 16" descr="http://designbeta.cee.cornell.edu/Designs/EtFlocSedFi/7099/70Lps/EtFlocSedFiFloc_f.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6184"/>
          <a:stretch/>
        </p:blipFill>
        <p:spPr bwMode="auto">
          <a:xfrm>
            <a:off x="6692206" y="6122078"/>
            <a:ext cx="2359655"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73269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effectLst/>
        </p:spPr>
        <p:txBody>
          <a:bodyPr/>
          <a:lstStyle/>
          <a:p>
            <a:pPr algn="l"/>
            <a:r>
              <a:rPr lang="en-US" dirty="0"/>
              <a:t>More details</a:t>
            </a:r>
          </a:p>
        </p:txBody>
      </p:sp>
      <p:sp>
        <p:nvSpPr>
          <p:cNvPr id="139267" name="Rectangle 3"/>
          <p:cNvSpPr>
            <a:spLocks noGrp="1" noChangeArrowheads="1"/>
          </p:cNvSpPr>
          <p:nvPr>
            <p:ph idx="1"/>
          </p:nvPr>
        </p:nvSpPr>
        <p:spPr>
          <a:xfrm>
            <a:off x="707065" y="1683488"/>
            <a:ext cx="7772400" cy="4552950"/>
          </a:xfrm>
        </p:spPr>
        <p:txBody>
          <a:bodyPr/>
          <a:lstStyle/>
          <a:p>
            <a:pPr>
              <a:lnSpc>
                <a:spcPct val="80000"/>
              </a:lnSpc>
            </a:pPr>
            <a:r>
              <a:rPr lang="en-US" sz="2800" dirty="0"/>
              <a:t>The ports between channels should have the same cross sectional area as WS</a:t>
            </a:r>
          </a:p>
          <a:p>
            <a:pPr>
              <a:lnSpc>
                <a:spcPct val="80000"/>
              </a:lnSpc>
            </a:pPr>
            <a:r>
              <a:rPr lang="en-US" sz="2800" dirty="0"/>
              <a:t>The number of chambers per canal (except in the last canal) is even – the number of baffles is odd</a:t>
            </a:r>
          </a:p>
          <a:p>
            <a:pPr>
              <a:lnSpc>
                <a:spcPct val="80000"/>
              </a:lnSpc>
            </a:pPr>
            <a:r>
              <a:rPr lang="en-US" sz="2800" dirty="0"/>
              <a:t>The number of chambers in the last canal is odd – the number of baffles is even</a:t>
            </a:r>
          </a:p>
          <a:p>
            <a:pPr>
              <a:lnSpc>
                <a:spcPct val="80000"/>
              </a:lnSpc>
            </a:pPr>
            <a:r>
              <a:rPr lang="en-US" sz="2800" dirty="0"/>
              <a:t>Why?</a:t>
            </a:r>
          </a:p>
          <a:p>
            <a:pPr>
              <a:lnSpc>
                <a:spcPct val="80000"/>
              </a:lnSpc>
            </a:pPr>
            <a:endParaRPr lang="en-US" sz="2800" dirty="0"/>
          </a:p>
        </p:txBody>
      </p:sp>
      <p:pic>
        <p:nvPicPr>
          <p:cNvPr id="8"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rot="21105534">
            <a:off x="2543263" y="4161803"/>
            <a:ext cx="5131173" cy="2875421"/>
          </a:xfrm>
          <a:prstGeom prst="rect">
            <a:avLst/>
          </a:prstGeom>
          <a:noFill/>
          <a:ln w="9525">
            <a:noFill/>
            <a:miter lim="800000"/>
            <a:headEnd/>
            <a:tailEnd/>
          </a:ln>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(S=D)</a:t>
            </a:r>
          </a:p>
        </p:txBody>
      </p:sp>
      <p:sp>
        <p:nvSpPr>
          <p:cNvPr id="39" name="TextBox 38"/>
          <p:cNvSpPr txBox="1"/>
          <p:nvPr/>
        </p:nvSpPr>
        <p:spPr>
          <a:xfrm>
            <a:off x="4430210" y="1789082"/>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938992"/>
          </a:xfrm>
          <a:prstGeom prst="rect">
            <a:avLst/>
          </a:prstGeom>
          <a:noFill/>
        </p:spPr>
        <p:txBody>
          <a:bodyPr wrap="square" rtlCol="0">
            <a:spAutoFit/>
          </a:bodyPr>
          <a:lstStyle/>
          <a:p>
            <a:r>
              <a:rPr lang="en-US" sz="2000" dirty="0"/>
              <a:t>Here we use </a:t>
            </a:r>
            <a:r>
              <a:rPr lang="en-US" sz="2000" dirty="0" err="1"/>
              <a:t>Ke</a:t>
            </a:r>
            <a:r>
              <a:rPr lang="en-US" sz="2000" dirty="0"/>
              <a:t> from typical baffled flocculators and H/S of 6 to minimize number of chips required. Round up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1642312072"/>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7220"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756430" cy="523220"/>
          </a:xfrm>
          <a:prstGeom prst="rect">
            <a:avLst/>
          </a:prstGeom>
          <a:noFill/>
        </p:spPr>
        <p:txBody>
          <a:bodyPr wrap="none" rtlCol="0">
            <a:spAutoFit/>
          </a:bodyPr>
          <a:lstStyle/>
          <a:p>
            <a:r>
              <a:rPr lang="en-US" dirty="0"/>
              <a:t>Here we assume that S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EF5D9335-808C-401E-9CB0-7E3EED82FAF5}"/>
              </a:ext>
            </a:extLst>
          </p:cNvPr>
          <p:cNvPicPr>
            <a:picLocks noChangeAspect="1"/>
          </p:cNvPicPr>
          <p:nvPr>
            <p:custDataLst>
              <p:tags r:id="rId2"/>
            </p:custDataLst>
          </p:nvPr>
        </p:nvPicPr>
        <p:blipFill>
          <a:blip r:embed="rId14"/>
          <a:stretch>
            <a:fillRect/>
          </a:stretch>
        </p:blipFill>
        <p:spPr>
          <a:xfrm>
            <a:off x="335546" y="1708669"/>
            <a:ext cx="1879601" cy="771978"/>
          </a:xfrm>
          <a:prstGeom prst="rect">
            <a:avLst/>
          </a:prstGeom>
        </p:spPr>
      </p:pic>
      <p:pic>
        <p:nvPicPr>
          <p:cNvPr id="9" name="Picture 8">
            <a:extLst>
              <a:ext uri="{FF2B5EF4-FFF2-40B4-BE49-F238E27FC236}">
                <a16:creationId xmlns:a16="http://schemas.microsoft.com/office/drawing/2014/main" id="{D37A0C66-DBEA-4F99-8ACF-F2641AFE9E39}"/>
              </a:ext>
            </a:extLst>
          </p:cNvPr>
          <p:cNvPicPr>
            <a:picLocks noChangeAspect="1"/>
          </p:cNvPicPr>
          <p:nvPr>
            <p:custDataLst>
              <p:tags r:id="rId3"/>
            </p:custDataLst>
          </p:nvPr>
        </p:nvPicPr>
        <p:blipFill>
          <a:blip r:embed="rId15"/>
          <a:stretch>
            <a:fillRect/>
          </a:stretch>
        </p:blipFill>
        <p:spPr>
          <a:xfrm>
            <a:off x="2725591" y="1679885"/>
            <a:ext cx="1704619" cy="791294"/>
          </a:xfrm>
          <a:prstGeom prst="rect">
            <a:avLst/>
          </a:prstGeom>
        </p:spPr>
      </p:pic>
      <p:pic>
        <p:nvPicPr>
          <p:cNvPr id="11" name="Picture 10">
            <a:extLst>
              <a:ext uri="{FF2B5EF4-FFF2-40B4-BE49-F238E27FC236}">
                <a16:creationId xmlns:a16="http://schemas.microsoft.com/office/drawing/2014/main" id="{6B704D9D-944A-4A2C-B0EA-98F1720391EB}"/>
              </a:ext>
            </a:extLst>
          </p:cNvPr>
          <p:cNvPicPr>
            <a:picLocks noChangeAspect="1"/>
          </p:cNvPicPr>
          <p:nvPr>
            <p:custDataLst>
              <p:tags r:id="rId4"/>
            </p:custDataLst>
          </p:nvPr>
        </p:nvPicPr>
        <p:blipFill>
          <a:blip r:embed="rId16"/>
          <a:stretch>
            <a:fillRect/>
          </a:stretch>
        </p:blipFill>
        <p:spPr>
          <a:xfrm>
            <a:off x="6921178" y="1945327"/>
            <a:ext cx="2040340" cy="281067"/>
          </a:xfrm>
          <a:prstGeom prst="rect">
            <a:avLst/>
          </a:prstGeom>
        </p:spPr>
      </p:pic>
      <p:pic>
        <p:nvPicPr>
          <p:cNvPr id="14" name="Picture 13">
            <a:extLst>
              <a:ext uri="{FF2B5EF4-FFF2-40B4-BE49-F238E27FC236}">
                <a16:creationId xmlns:a16="http://schemas.microsoft.com/office/drawing/2014/main" id="{F83FDD87-941D-4573-A696-369CDFFB812D}"/>
              </a:ext>
            </a:extLst>
          </p:cNvPr>
          <p:cNvPicPr>
            <a:picLocks noChangeAspect="1"/>
          </p:cNvPicPr>
          <p:nvPr>
            <p:custDataLst>
              <p:tags r:id="rId5"/>
            </p:custDataLst>
          </p:nvPr>
        </p:nvPicPr>
        <p:blipFill>
          <a:blip r:embed="rId17"/>
          <a:stretch>
            <a:fillRect/>
          </a:stretch>
        </p:blipFill>
        <p:spPr>
          <a:xfrm>
            <a:off x="262154" y="3867305"/>
            <a:ext cx="3529143" cy="815238"/>
          </a:xfrm>
          <a:prstGeom prst="rect">
            <a:avLst/>
          </a:prstGeom>
        </p:spPr>
      </p:pic>
      <p:pic>
        <p:nvPicPr>
          <p:cNvPr id="16" name="Picture 15">
            <a:extLst>
              <a:ext uri="{FF2B5EF4-FFF2-40B4-BE49-F238E27FC236}">
                <a16:creationId xmlns:a16="http://schemas.microsoft.com/office/drawing/2014/main" id="{57FC155A-B5F4-4775-BF36-D16B5CF3B54F}"/>
              </a:ext>
            </a:extLst>
          </p:cNvPr>
          <p:cNvPicPr>
            <a:picLocks noChangeAspect="1"/>
          </p:cNvPicPr>
          <p:nvPr>
            <p:custDataLst>
              <p:tags r:id="rId6"/>
            </p:custDataLst>
          </p:nvPr>
        </p:nvPicPr>
        <p:blipFill>
          <a:blip r:embed="rId18"/>
          <a:stretch>
            <a:fillRect/>
          </a:stretch>
        </p:blipFill>
        <p:spPr>
          <a:xfrm>
            <a:off x="259568" y="5323002"/>
            <a:ext cx="3462095" cy="847238"/>
          </a:xfrm>
          <a:prstGeom prst="rect">
            <a:avLst/>
          </a:prstGeom>
        </p:spPr>
      </p:pic>
      <p:pic>
        <p:nvPicPr>
          <p:cNvPr id="18" name="Picture 17">
            <a:extLst>
              <a:ext uri="{FF2B5EF4-FFF2-40B4-BE49-F238E27FC236}">
                <a16:creationId xmlns:a16="http://schemas.microsoft.com/office/drawing/2014/main" id="{FC7CB4E0-F6CC-4E11-87B4-C1D76B0239D8}"/>
              </a:ext>
            </a:extLst>
          </p:cNvPr>
          <p:cNvPicPr>
            <a:picLocks noChangeAspect="1"/>
          </p:cNvPicPr>
          <p:nvPr>
            <p:custDataLst>
              <p:tags r:id="rId7"/>
            </p:custDataLst>
          </p:nvPr>
        </p:nvPicPr>
        <p:blipFill>
          <a:blip r:embed="rId19"/>
          <a:stretch>
            <a:fillRect/>
          </a:stretch>
        </p:blipFill>
        <p:spPr>
          <a:xfrm>
            <a:off x="-2704662" y="658648"/>
            <a:ext cx="1984000" cy="853333"/>
          </a:xfrm>
          <a:prstGeom prst="rect">
            <a:avLst/>
          </a:prstGeom>
        </p:spPr>
      </p:pic>
      <p:pic>
        <p:nvPicPr>
          <p:cNvPr id="20" name="Picture 19">
            <a:extLst>
              <a:ext uri="{FF2B5EF4-FFF2-40B4-BE49-F238E27FC236}">
                <a16:creationId xmlns:a16="http://schemas.microsoft.com/office/drawing/2014/main" id="{613D1B74-9135-42BB-AB96-67BB2F205FDF}"/>
              </a:ext>
            </a:extLst>
          </p:cNvPr>
          <p:cNvPicPr>
            <a:picLocks noChangeAspect="1"/>
          </p:cNvPicPr>
          <p:nvPr>
            <p:custDataLst>
              <p:tags r:id="rId8"/>
            </p:custDataLst>
          </p:nvPr>
        </p:nvPicPr>
        <p:blipFill>
          <a:blip r:embed="rId20"/>
          <a:stretch>
            <a:fillRect/>
          </a:stretch>
        </p:blipFill>
        <p:spPr>
          <a:xfrm>
            <a:off x="-4866541" y="3330848"/>
            <a:ext cx="2968381" cy="847238"/>
          </a:xfrm>
          <a:prstGeom prst="rect">
            <a:avLst/>
          </a:prstGeom>
        </p:spPr>
      </p:pic>
    </p:spTree>
    <p:extLst>
      <p:ext uri="{BB962C8B-B14F-4D97-AF65-F5344CB8AC3E}">
        <p14:creationId xmlns:p14="http://schemas.microsoft.com/office/powerpoint/2010/main" val="96135410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the orifice diameter</a:t>
            </a:r>
          </a:p>
        </p:txBody>
      </p:sp>
      <p:sp>
        <p:nvSpPr>
          <p:cNvPr id="6" name="Content Placeholder 5"/>
          <p:cNvSpPr>
            <a:spLocks noGrp="1"/>
          </p:cNvSpPr>
          <p:nvPr>
            <p:ph idx="1"/>
          </p:nvPr>
        </p:nvSpPr>
        <p:spPr>
          <a:xfrm>
            <a:off x="481913" y="3303373"/>
            <a:ext cx="8229600" cy="1735395"/>
          </a:xfrm>
        </p:spPr>
        <p:txBody>
          <a:bodyPr/>
          <a:lstStyle/>
          <a:p>
            <a:r>
              <a:rPr lang="en-US" dirty="0"/>
              <a:t>The head loss for these orifices spaced so closely may be less than what we calculate</a:t>
            </a:r>
          </a:p>
          <a:p>
            <a:pPr lvl="1"/>
            <a:r>
              <a:rPr lang="en-US" i="1" dirty="0"/>
              <a:t>Vena </a:t>
            </a:r>
            <a:r>
              <a:rPr lang="en-US" i="1" dirty="0" err="1"/>
              <a:t>contracta</a:t>
            </a:r>
            <a:r>
              <a:rPr lang="en-US" i="1" dirty="0"/>
              <a:t> </a:t>
            </a:r>
            <a:r>
              <a:rPr lang="en-US" dirty="0"/>
              <a:t>may not be as severe for orifices that are close to the inner diameter of the pipe</a:t>
            </a:r>
          </a:p>
          <a:p>
            <a:pPr lvl="1"/>
            <a:r>
              <a:rPr lang="en-US" dirty="0"/>
              <a:t>Insufficient length for full expansion before next orifice</a:t>
            </a:r>
          </a:p>
          <a:p>
            <a:endParaRPr lang="en-US" dirty="0"/>
          </a:p>
        </p:txBody>
      </p:sp>
      <p:cxnSp>
        <p:nvCxnSpPr>
          <p:cNvPr id="8" name="Straight Arrow Connector 7"/>
          <p:cNvCxnSpPr/>
          <p:nvPr/>
        </p:nvCxnSpPr>
        <p:spPr>
          <a:xfrm>
            <a:off x="3426941" y="2183027"/>
            <a:ext cx="12686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5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204" y="5816254"/>
            <a:ext cx="2226759" cy="88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992624" y="2871216"/>
            <a:ext cx="3757888" cy="523220"/>
          </a:xfrm>
          <a:prstGeom prst="rect">
            <a:avLst/>
          </a:prstGeom>
          <a:noFill/>
        </p:spPr>
        <p:txBody>
          <a:bodyPr wrap="none" rtlCol="0">
            <a:spAutoFit/>
          </a:bodyPr>
          <a:lstStyle/>
          <a:p>
            <a:r>
              <a:rPr lang="en-US" dirty="0"/>
              <a:t>We need to estimate </a:t>
            </a:r>
            <a:r>
              <a:rPr lang="en-US" dirty="0" err="1"/>
              <a:t>Ke</a:t>
            </a:r>
            <a:r>
              <a:rPr lang="en-US" dirty="0"/>
              <a:t>!</a:t>
            </a:r>
            <a:r>
              <a:rPr lang="en-US"/>
              <a:t> </a:t>
            </a:r>
            <a:endParaRPr lang="en-US" dirty="0"/>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4B639979-FCE3-4E36-ADA1-92CCB6D3BBC7}"/>
              </a:ext>
            </a:extLst>
          </p:cNvPr>
          <p:cNvPicPr>
            <a:picLocks noChangeAspect="1"/>
          </p:cNvPicPr>
          <p:nvPr>
            <p:custDataLst>
              <p:tags r:id="rId1"/>
            </p:custDataLst>
          </p:nvPr>
        </p:nvPicPr>
        <p:blipFill>
          <a:blip r:embed="rId5"/>
          <a:stretch>
            <a:fillRect/>
          </a:stretch>
        </p:blipFill>
        <p:spPr>
          <a:xfrm>
            <a:off x="247067" y="1882275"/>
            <a:ext cx="3003661" cy="687322"/>
          </a:xfrm>
          <a:prstGeom prst="rect">
            <a:avLst/>
          </a:prstGeom>
        </p:spPr>
      </p:pic>
      <p:pic>
        <p:nvPicPr>
          <p:cNvPr id="13" name="Picture 12">
            <a:extLst>
              <a:ext uri="{FF2B5EF4-FFF2-40B4-BE49-F238E27FC236}">
                <a16:creationId xmlns:a16="http://schemas.microsoft.com/office/drawing/2014/main" id="{47ED9623-4DDD-4010-847D-F7F9B74A02CB}"/>
              </a:ext>
            </a:extLst>
          </p:cNvPr>
          <p:cNvPicPr>
            <a:picLocks noChangeAspect="1"/>
          </p:cNvPicPr>
          <p:nvPr>
            <p:custDataLst>
              <p:tags r:id="rId2"/>
            </p:custDataLst>
          </p:nvPr>
        </p:nvPicPr>
        <p:blipFill>
          <a:blip r:embed="rId6"/>
          <a:stretch>
            <a:fillRect/>
          </a:stretch>
        </p:blipFill>
        <p:spPr>
          <a:xfrm>
            <a:off x="4992624" y="1906177"/>
            <a:ext cx="3821714" cy="780190"/>
          </a:xfrm>
          <a:prstGeom prst="rect">
            <a:avLst/>
          </a:prstGeom>
        </p:spPr>
      </p:pic>
    </p:spTree>
    <p:extLst>
      <p:ext uri="{BB962C8B-B14F-4D97-AF65-F5344CB8AC3E}">
        <p14:creationId xmlns:p14="http://schemas.microsoft.com/office/powerpoint/2010/main" val="107287675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0"/>
          <a:stretch>
            <a:fillRect/>
          </a:stretch>
        </p:blipFill>
        <p:spPr>
          <a:xfrm>
            <a:off x="6243838" y="5193719"/>
            <a:ext cx="2850620" cy="1253656"/>
          </a:xfrm>
          <a:prstGeom prst="rect">
            <a:avLst/>
          </a:prstGeom>
        </p:spPr>
      </p:pic>
      <p:sp>
        <p:nvSpPr>
          <p:cNvPr id="2" name="Title 1"/>
          <p:cNvSpPr>
            <a:spLocks noGrp="1"/>
          </p:cNvSpPr>
          <p:nvPr>
            <p:ph type="title"/>
          </p:nvPr>
        </p:nvSpPr>
        <p:spPr/>
        <p:txBody>
          <a:bodyPr/>
          <a:lstStyle/>
          <a:p>
            <a:r>
              <a:rPr lang="en-US" sz="3200" dirty="0"/>
              <a:t>Estimate the orifice diameter using the required value of </a:t>
            </a:r>
            <a:r>
              <a:rPr lang="en-US" sz="3200" dirty="0" err="1"/>
              <a:t>Ke</a:t>
            </a:r>
            <a:r>
              <a:rPr lang="en-US" sz="3200" dirty="0"/>
              <a:t> given the actual pipe ID</a:t>
            </a:r>
          </a:p>
        </p:txBody>
      </p:sp>
      <p:sp>
        <p:nvSpPr>
          <p:cNvPr id="9" name="TextBox 8"/>
          <p:cNvSpPr txBox="1"/>
          <p:nvPr/>
        </p:nvSpPr>
        <p:spPr>
          <a:xfrm>
            <a:off x="150644" y="2145679"/>
            <a:ext cx="8652595" cy="1015663"/>
          </a:xfrm>
          <a:prstGeom prst="rect">
            <a:avLst/>
          </a:prstGeom>
          <a:noFill/>
        </p:spPr>
        <p:txBody>
          <a:bodyPr wrap="square" rtlCol="0">
            <a:spAutoFit/>
          </a:bodyPr>
          <a:lstStyle/>
          <a:p>
            <a:r>
              <a:rPr lang="en-US" sz="2000" dirty="0"/>
              <a:t>Need to find actual </a:t>
            </a:r>
            <a:r>
              <a:rPr lang="en-US" sz="2000" dirty="0" err="1"/>
              <a:t>Ke</a:t>
            </a:r>
            <a:r>
              <a:rPr lang="en-US" sz="2000" dirty="0"/>
              <a:t> given actual pipe diameter to develop target G. The actual </a:t>
            </a:r>
            <a:r>
              <a:rPr lang="en-US" sz="2000" dirty="0" err="1"/>
              <a:t>Ke</a:t>
            </a:r>
            <a:r>
              <a:rPr lang="en-US" sz="2000" dirty="0"/>
              <a:t> will increase to get the same head loss given the slower velocity in the larger diameter pipe.</a:t>
            </a:r>
          </a:p>
        </p:txBody>
      </p:sp>
      <p:sp>
        <p:nvSpPr>
          <p:cNvPr id="13" name="TextBox 12"/>
          <p:cNvSpPr txBox="1"/>
          <p:nvPr/>
        </p:nvSpPr>
        <p:spPr>
          <a:xfrm>
            <a:off x="2642616" y="3300984"/>
            <a:ext cx="5758308" cy="523220"/>
          </a:xfrm>
          <a:prstGeom prst="rect">
            <a:avLst/>
          </a:prstGeom>
          <a:noFill/>
        </p:spPr>
        <p:txBody>
          <a:bodyPr wrap="none" rtlCol="0">
            <a:spAutoFit/>
          </a:bodyPr>
          <a:lstStyle/>
          <a:p>
            <a:r>
              <a:rPr lang="en-US" dirty="0"/>
              <a:t>Replace residence time with volume/Q</a:t>
            </a:r>
          </a:p>
        </p:txBody>
      </p:sp>
      <p:cxnSp>
        <p:nvCxnSpPr>
          <p:cNvPr id="16" name="Straight Arrow Connector 15"/>
          <p:cNvCxnSpPr/>
          <p:nvPr/>
        </p:nvCxnSpPr>
        <p:spPr>
          <a:xfrm>
            <a:off x="1883664" y="4142232"/>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1752" y="5007864"/>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182112" y="4480560"/>
            <a:ext cx="9144" cy="210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Rectangle 4"/>
          <p:cNvSpPr/>
          <p:nvPr/>
        </p:nvSpPr>
        <p:spPr>
          <a:xfrm>
            <a:off x="4312920" y="6334780"/>
            <a:ext cx="4572000" cy="523220"/>
          </a:xfrm>
          <a:prstGeom prst="rect">
            <a:avLst/>
          </a:prstGeom>
        </p:spPr>
        <p:txBody>
          <a:bodyPr>
            <a:spAutoFit/>
          </a:bodyPr>
          <a:lstStyle/>
          <a:p>
            <a:r>
              <a:rPr lang="en-US" sz="1400" dirty="0"/>
              <a:t>https://neutrium.net/fluid_flow/pressure-loss-from-fittings-expansion-and-reduction-in-pipe-size/</a:t>
            </a:r>
          </a:p>
        </p:txBody>
      </p:sp>
      <p:pic>
        <p:nvPicPr>
          <p:cNvPr id="20" name="Picture 19">
            <a:extLst>
              <a:ext uri="{FF2B5EF4-FFF2-40B4-BE49-F238E27FC236}">
                <a16:creationId xmlns:a16="http://schemas.microsoft.com/office/drawing/2014/main" id="{9FE09FEF-3904-4BB9-9844-B2F59A29E1B7}"/>
              </a:ext>
            </a:extLst>
          </p:cNvPr>
          <p:cNvPicPr>
            <a:picLocks noChangeAspect="1"/>
          </p:cNvPicPr>
          <p:nvPr>
            <p:custDataLst>
              <p:tags r:id="rId1"/>
            </p:custDataLst>
          </p:nvPr>
        </p:nvPicPr>
        <p:blipFill>
          <a:blip r:embed="rId11"/>
          <a:stretch>
            <a:fillRect/>
          </a:stretch>
        </p:blipFill>
        <p:spPr>
          <a:xfrm>
            <a:off x="562263" y="1749721"/>
            <a:ext cx="1792000" cy="246857"/>
          </a:xfrm>
          <a:prstGeom prst="rect">
            <a:avLst/>
          </a:prstGeom>
        </p:spPr>
      </p:pic>
      <p:pic>
        <p:nvPicPr>
          <p:cNvPr id="22" name="Picture 21">
            <a:extLst>
              <a:ext uri="{FF2B5EF4-FFF2-40B4-BE49-F238E27FC236}">
                <a16:creationId xmlns:a16="http://schemas.microsoft.com/office/drawing/2014/main" id="{9AF7B3DA-64B6-4C0F-ACE3-428A97C5F603}"/>
              </a:ext>
            </a:extLst>
          </p:cNvPr>
          <p:cNvPicPr>
            <a:picLocks noChangeAspect="1"/>
          </p:cNvPicPr>
          <p:nvPr>
            <p:custDataLst>
              <p:tags r:id="rId2"/>
            </p:custDataLst>
          </p:nvPr>
        </p:nvPicPr>
        <p:blipFill>
          <a:blip r:embed="rId12"/>
          <a:stretch>
            <a:fillRect/>
          </a:stretch>
        </p:blipFill>
        <p:spPr>
          <a:xfrm>
            <a:off x="7149876" y="1551905"/>
            <a:ext cx="1251048" cy="608000"/>
          </a:xfrm>
          <a:prstGeom prst="rect">
            <a:avLst/>
          </a:prstGeom>
        </p:spPr>
      </p:pic>
      <p:pic>
        <p:nvPicPr>
          <p:cNvPr id="24" name="Picture 23">
            <a:extLst>
              <a:ext uri="{FF2B5EF4-FFF2-40B4-BE49-F238E27FC236}">
                <a16:creationId xmlns:a16="http://schemas.microsoft.com/office/drawing/2014/main" id="{268F5F75-E80D-42BB-BEF9-7A58DAC5D08E}"/>
              </a:ext>
            </a:extLst>
          </p:cNvPr>
          <p:cNvPicPr>
            <a:picLocks noChangeAspect="1"/>
          </p:cNvPicPr>
          <p:nvPr>
            <p:custDataLst>
              <p:tags r:id="rId3"/>
            </p:custDataLst>
          </p:nvPr>
        </p:nvPicPr>
        <p:blipFill>
          <a:blip r:embed="rId13"/>
          <a:stretch>
            <a:fillRect/>
          </a:stretch>
        </p:blipFill>
        <p:spPr>
          <a:xfrm>
            <a:off x="384493" y="3264184"/>
            <a:ext cx="957578" cy="476401"/>
          </a:xfrm>
          <a:prstGeom prst="rect">
            <a:avLst/>
          </a:prstGeom>
        </p:spPr>
      </p:pic>
      <p:pic>
        <p:nvPicPr>
          <p:cNvPr id="26" name="Picture 25">
            <a:extLst>
              <a:ext uri="{FF2B5EF4-FFF2-40B4-BE49-F238E27FC236}">
                <a16:creationId xmlns:a16="http://schemas.microsoft.com/office/drawing/2014/main" id="{EDD3EF57-91BD-4659-9AFB-09C417E10664}"/>
              </a:ext>
            </a:extLst>
          </p:cNvPr>
          <p:cNvPicPr>
            <a:picLocks noChangeAspect="1"/>
          </p:cNvPicPr>
          <p:nvPr>
            <p:custDataLst>
              <p:tags r:id="rId4"/>
            </p:custDataLst>
          </p:nvPr>
        </p:nvPicPr>
        <p:blipFill>
          <a:blip r:embed="rId14"/>
          <a:stretch>
            <a:fillRect/>
          </a:stretch>
        </p:blipFill>
        <p:spPr>
          <a:xfrm>
            <a:off x="384493" y="3937875"/>
            <a:ext cx="1430908" cy="517784"/>
          </a:xfrm>
          <a:prstGeom prst="rect">
            <a:avLst/>
          </a:prstGeom>
        </p:spPr>
      </p:pic>
      <p:pic>
        <p:nvPicPr>
          <p:cNvPr id="28" name="Picture 27">
            <a:extLst>
              <a:ext uri="{FF2B5EF4-FFF2-40B4-BE49-F238E27FC236}">
                <a16:creationId xmlns:a16="http://schemas.microsoft.com/office/drawing/2014/main" id="{06C19B55-7316-4EDF-8F4D-5D8274C10E0C}"/>
              </a:ext>
            </a:extLst>
          </p:cNvPr>
          <p:cNvPicPr>
            <a:picLocks noChangeAspect="1"/>
          </p:cNvPicPr>
          <p:nvPr>
            <p:custDataLst>
              <p:tags r:id="rId5"/>
            </p:custDataLst>
          </p:nvPr>
        </p:nvPicPr>
        <p:blipFill>
          <a:blip r:embed="rId15"/>
          <a:stretch>
            <a:fillRect/>
          </a:stretch>
        </p:blipFill>
        <p:spPr>
          <a:xfrm>
            <a:off x="2532516" y="3886470"/>
            <a:ext cx="1578967" cy="463884"/>
          </a:xfrm>
          <a:prstGeom prst="rect">
            <a:avLst/>
          </a:prstGeom>
        </p:spPr>
      </p:pic>
      <p:pic>
        <p:nvPicPr>
          <p:cNvPr id="30" name="Picture 29">
            <a:extLst>
              <a:ext uri="{FF2B5EF4-FFF2-40B4-BE49-F238E27FC236}">
                <a16:creationId xmlns:a16="http://schemas.microsoft.com/office/drawing/2014/main" id="{B3B68659-C9F9-44A4-956D-B8EE5BF2EF78}"/>
              </a:ext>
            </a:extLst>
          </p:cNvPr>
          <p:cNvPicPr>
            <a:picLocks noChangeAspect="1"/>
          </p:cNvPicPr>
          <p:nvPr>
            <p:custDataLst>
              <p:tags r:id="rId6"/>
            </p:custDataLst>
          </p:nvPr>
        </p:nvPicPr>
        <p:blipFill>
          <a:blip r:embed="rId16"/>
          <a:stretch>
            <a:fillRect/>
          </a:stretch>
        </p:blipFill>
        <p:spPr>
          <a:xfrm>
            <a:off x="384493" y="4754587"/>
            <a:ext cx="3608118" cy="492114"/>
          </a:xfrm>
          <a:prstGeom prst="rect">
            <a:avLst/>
          </a:prstGeom>
        </p:spPr>
      </p:pic>
      <p:pic>
        <p:nvPicPr>
          <p:cNvPr id="32" name="Picture 31">
            <a:extLst>
              <a:ext uri="{FF2B5EF4-FFF2-40B4-BE49-F238E27FC236}">
                <a16:creationId xmlns:a16="http://schemas.microsoft.com/office/drawing/2014/main" id="{8535CBC9-E99E-4F77-B698-1B6E66EC73F6}"/>
              </a:ext>
            </a:extLst>
          </p:cNvPr>
          <p:cNvPicPr>
            <a:picLocks noChangeAspect="1"/>
          </p:cNvPicPr>
          <p:nvPr>
            <p:custDataLst>
              <p:tags r:id="rId7"/>
            </p:custDataLst>
          </p:nvPr>
        </p:nvPicPr>
        <p:blipFill>
          <a:blip r:embed="rId17"/>
          <a:stretch>
            <a:fillRect/>
          </a:stretch>
        </p:blipFill>
        <p:spPr>
          <a:xfrm>
            <a:off x="4664196" y="4750452"/>
            <a:ext cx="2216698" cy="470992"/>
          </a:xfrm>
          <a:prstGeom prst="rect">
            <a:avLst/>
          </a:prstGeom>
        </p:spPr>
      </p:pic>
      <p:pic>
        <p:nvPicPr>
          <p:cNvPr id="33" name="Picture 32">
            <a:extLst>
              <a:ext uri="{FF2B5EF4-FFF2-40B4-BE49-F238E27FC236}">
                <a16:creationId xmlns:a16="http://schemas.microsoft.com/office/drawing/2014/main" id="{33BB175B-D7EB-4018-B683-16A6F60EB212}"/>
              </a:ext>
            </a:extLst>
          </p:cNvPr>
          <p:cNvPicPr>
            <a:picLocks noChangeAspect="1"/>
          </p:cNvPicPr>
          <p:nvPr>
            <p:custDataLst>
              <p:tags r:id="rId8"/>
            </p:custDataLst>
          </p:nvPr>
        </p:nvPicPr>
        <p:blipFill>
          <a:blip r:embed="rId18"/>
          <a:stretch>
            <a:fillRect/>
          </a:stretch>
        </p:blipFill>
        <p:spPr>
          <a:xfrm>
            <a:off x="384492" y="5468959"/>
            <a:ext cx="4585591" cy="936133"/>
          </a:xfrm>
          <a:prstGeom prst="rect">
            <a:avLst/>
          </a:prstGeom>
        </p:spPr>
      </p:pic>
    </p:spTree>
    <p:extLst>
      <p:ext uri="{BB962C8B-B14F-4D97-AF65-F5344CB8AC3E}">
        <p14:creationId xmlns:p14="http://schemas.microsoft.com/office/powerpoint/2010/main" val="108977545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(H = D)</a:t>
            </a:r>
          </a:p>
        </p:txBody>
      </p:sp>
      <p:sp>
        <p:nvSpPr>
          <p:cNvPr id="39" name="TextBox 38"/>
          <p:cNvSpPr txBox="1"/>
          <p:nvPr/>
        </p:nvSpPr>
        <p:spPr>
          <a:xfrm>
            <a:off x="4335618" y="1862653"/>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815882"/>
          </a:xfrm>
          <a:prstGeom prst="rect">
            <a:avLst/>
          </a:prstGeom>
          <a:noFill/>
        </p:spPr>
        <p:txBody>
          <a:bodyPr wrap="square" rtlCol="0">
            <a:spAutoFit/>
          </a:bodyPr>
          <a:lstStyle/>
          <a:p>
            <a:r>
              <a:rPr lang="en-US" dirty="0"/>
              <a:t>Round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720104439"/>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6562"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815742" cy="523220"/>
          </a:xfrm>
          <a:prstGeom prst="rect">
            <a:avLst/>
          </a:prstGeom>
          <a:noFill/>
        </p:spPr>
        <p:txBody>
          <a:bodyPr wrap="none" rtlCol="0">
            <a:spAutoFit/>
          </a:bodyPr>
          <a:lstStyle/>
          <a:p>
            <a:r>
              <a:rPr lang="en-US" dirty="0"/>
              <a:t>Here we assume that H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10B76C92-120B-43B4-BFD5-7792022FAB76}"/>
              </a:ext>
            </a:extLst>
          </p:cNvPr>
          <p:cNvPicPr>
            <a:picLocks noChangeAspect="1"/>
          </p:cNvPicPr>
          <p:nvPr>
            <p:custDataLst>
              <p:tags r:id="rId2"/>
            </p:custDataLst>
          </p:nvPr>
        </p:nvPicPr>
        <p:blipFill>
          <a:blip r:embed="rId14"/>
          <a:stretch>
            <a:fillRect/>
          </a:stretch>
        </p:blipFill>
        <p:spPr>
          <a:xfrm>
            <a:off x="584091" y="1708525"/>
            <a:ext cx="1649197" cy="677348"/>
          </a:xfrm>
          <a:prstGeom prst="rect">
            <a:avLst/>
          </a:prstGeom>
        </p:spPr>
      </p:pic>
      <p:pic>
        <p:nvPicPr>
          <p:cNvPr id="9" name="Picture 8">
            <a:extLst>
              <a:ext uri="{FF2B5EF4-FFF2-40B4-BE49-F238E27FC236}">
                <a16:creationId xmlns:a16="http://schemas.microsoft.com/office/drawing/2014/main" id="{DBE66B53-A59B-427D-8545-2121524B3455}"/>
              </a:ext>
            </a:extLst>
          </p:cNvPr>
          <p:cNvPicPr>
            <a:picLocks noChangeAspect="1"/>
          </p:cNvPicPr>
          <p:nvPr>
            <p:custDataLst>
              <p:tags r:id="rId3"/>
            </p:custDataLst>
          </p:nvPr>
        </p:nvPicPr>
        <p:blipFill>
          <a:blip r:embed="rId15"/>
          <a:stretch>
            <a:fillRect/>
          </a:stretch>
        </p:blipFill>
        <p:spPr>
          <a:xfrm>
            <a:off x="2916150" y="1722676"/>
            <a:ext cx="1362286" cy="632381"/>
          </a:xfrm>
          <a:prstGeom prst="rect">
            <a:avLst/>
          </a:prstGeom>
        </p:spPr>
      </p:pic>
      <p:pic>
        <p:nvPicPr>
          <p:cNvPr id="11" name="Picture 10">
            <a:extLst>
              <a:ext uri="{FF2B5EF4-FFF2-40B4-BE49-F238E27FC236}">
                <a16:creationId xmlns:a16="http://schemas.microsoft.com/office/drawing/2014/main" id="{B3C7B47C-E5A4-4B9F-88E3-78F34F3D51A9}"/>
              </a:ext>
            </a:extLst>
          </p:cNvPr>
          <p:cNvPicPr>
            <a:picLocks noChangeAspect="1"/>
          </p:cNvPicPr>
          <p:nvPr>
            <p:custDataLst>
              <p:tags r:id="rId4"/>
            </p:custDataLst>
          </p:nvPr>
        </p:nvPicPr>
        <p:blipFill>
          <a:blip r:embed="rId16"/>
          <a:stretch>
            <a:fillRect/>
          </a:stretch>
        </p:blipFill>
        <p:spPr>
          <a:xfrm>
            <a:off x="6885977" y="1996966"/>
            <a:ext cx="1592311" cy="305921"/>
          </a:xfrm>
          <a:prstGeom prst="rect">
            <a:avLst/>
          </a:prstGeom>
        </p:spPr>
      </p:pic>
      <p:pic>
        <p:nvPicPr>
          <p:cNvPr id="14" name="Picture 13">
            <a:extLst>
              <a:ext uri="{FF2B5EF4-FFF2-40B4-BE49-F238E27FC236}">
                <a16:creationId xmlns:a16="http://schemas.microsoft.com/office/drawing/2014/main" id="{54D9FD05-ACD1-4255-9BCB-CCBDC9CA30C3}"/>
              </a:ext>
            </a:extLst>
          </p:cNvPr>
          <p:cNvPicPr>
            <a:picLocks noChangeAspect="1"/>
          </p:cNvPicPr>
          <p:nvPr>
            <p:custDataLst>
              <p:tags r:id="rId5"/>
            </p:custDataLst>
          </p:nvPr>
        </p:nvPicPr>
        <p:blipFill>
          <a:blip r:embed="rId17"/>
          <a:stretch>
            <a:fillRect/>
          </a:stretch>
        </p:blipFill>
        <p:spPr>
          <a:xfrm>
            <a:off x="584722" y="3631155"/>
            <a:ext cx="3012571" cy="815238"/>
          </a:xfrm>
          <a:prstGeom prst="rect">
            <a:avLst/>
          </a:prstGeom>
        </p:spPr>
      </p:pic>
      <p:pic>
        <p:nvPicPr>
          <p:cNvPr id="16" name="Picture 15">
            <a:extLst>
              <a:ext uri="{FF2B5EF4-FFF2-40B4-BE49-F238E27FC236}">
                <a16:creationId xmlns:a16="http://schemas.microsoft.com/office/drawing/2014/main" id="{5116F8A5-6F3D-4400-842D-BE245FDFB830}"/>
              </a:ext>
            </a:extLst>
          </p:cNvPr>
          <p:cNvPicPr>
            <a:picLocks noChangeAspect="1"/>
          </p:cNvPicPr>
          <p:nvPr>
            <p:custDataLst>
              <p:tags r:id="rId6"/>
            </p:custDataLst>
          </p:nvPr>
        </p:nvPicPr>
        <p:blipFill>
          <a:blip r:embed="rId18"/>
          <a:stretch>
            <a:fillRect/>
          </a:stretch>
        </p:blipFill>
        <p:spPr>
          <a:xfrm>
            <a:off x="565224" y="5010681"/>
            <a:ext cx="2945524" cy="847238"/>
          </a:xfrm>
          <a:prstGeom prst="rect">
            <a:avLst/>
          </a:prstGeom>
        </p:spPr>
      </p:pic>
      <p:pic>
        <p:nvPicPr>
          <p:cNvPr id="77" name="Picture 76">
            <a:extLst>
              <a:ext uri="{FF2B5EF4-FFF2-40B4-BE49-F238E27FC236}">
                <a16:creationId xmlns:a16="http://schemas.microsoft.com/office/drawing/2014/main" id="{A92CD13C-3374-426A-A812-15868BC9DF48}"/>
              </a:ext>
            </a:extLst>
          </p:cNvPr>
          <p:cNvPicPr>
            <a:picLocks noChangeAspect="1"/>
          </p:cNvPicPr>
          <p:nvPr>
            <p:custDataLst>
              <p:tags r:id="rId7"/>
            </p:custDataLst>
          </p:nvPr>
        </p:nvPicPr>
        <p:blipFill>
          <a:blip r:embed="rId19"/>
          <a:stretch>
            <a:fillRect/>
          </a:stretch>
        </p:blipFill>
        <p:spPr>
          <a:xfrm>
            <a:off x="-4051511" y="1723259"/>
            <a:ext cx="1984000" cy="853333"/>
          </a:xfrm>
          <a:prstGeom prst="rect">
            <a:avLst/>
          </a:prstGeom>
        </p:spPr>
      </p:pic>
      <p:pic>
        <p:nvPicPr>
          <p:cNvPr id="78" name="Picture 77">
            <a:extLst>
              <a:ext uri="{FF2B5EF4-FFF2-40B4-BE49-F238E27FC236}">
                <a16:creationId xmlns:a16="http://schemas.microsoft.com/office/drawing/2014/main" id="{48DC3DEB-1F48-4C4F-808C-B1BD7B286D43}"/>
              </a:ext>
            </a:extLst>
          </p:cNvPr>
          <p:cNvPicPr>
            <a:picLocks noChangeAspect="1"/>
          </p:cNvPicPr>
          <p:nvPr>
            <p:custDataLst>
              <p:tags r:id="rId8"/>
            </p:custDataLst>
          </p:nvPr>
        </p:nvPicPr>
        <p:blipFill>
          <a:blip r:embed="rId20"/>
          <a:stretch>
            <a:fillRect/>
          </a:stretch>
        </p:blipFill>
        <p:spPr>
          <a:xfrm>
            <a:off x="-4447652" y="3527392"/>
            <a:ext cx="2968381" cy="847238"/>
          </a:xfrm>
          <a:prstGeom prst="rect">
            <a:avLst/>
          </a:prstGeom>
        </p:spPr>
      </p:pic>
    </p:spTree>
    <p:extLst>
      <p:ext uri="{BB962C8B-B14F-4D97-AF65-F5344CB8AC3E}">
        <p14:creationId xmlns:p14="http://schemas.microsoft.com/office/powerpoint/2010/main" val="11387167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5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430" y="3970607"/>
            <a:ext cx="8545189" cy="2794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40" name="Rectangle 4"/>
          <p:cNvSpPr>
            <a:spLocks noGrp="1" noChangeArrowheads="1"/>
          </p:cNvSpPr>
          <p:nvPr>
            <p:ph type="title"/>
          </p:nvPr>
        </p:nvSpPr>
        <p:spPr>
          <a:effectLst/>
        </p:spPr>
        <p:txBody>
          <a:bodyPr/>
          <a:lstStyle/>
          <a:p>
            <a:r>
              <a:rPr lang="en-US" dirty="0"/>
              <a:t>Top View</a:t>
            </a:r>
          </a:p>
        </p:txBody>
      </p:sp>
      <p:sp>
        <p:nvSpPr>
          <p:cNvPr id="65544" name="Rectangle 8"/>
          <p:cNvSpPr>
            <a:spLocks noChangeArrowheads="1"/>
          </p:cNvSpPr>
          <p:nvPr/>
        </p:nvSpPr>
        <p:spPr bwMode="auto">
          <a:xfrm>
            <a:off x="736600" y="1941513"/>
            <a:ext cx="5537029" cy="1384995"/>
          </a:xfrm>
          <a:prstGeom prst="rect">
            <a:avLst/>
          </a:prstGeom>
          <a:noFill/>
          <a:ln w="12700">
            <a:noFill/>
            <a:miter lim="800000"/>
            <a:headEnd type="none" w="lg" len="med"/>
            <a:tailEnd type="none" w="lg" len="med"/>
          </a:ln>
          <a:effectLst/>
        </p:spPr>
        <p:txBody>
          <a:bodyPr wrap="none">
            <a:spAutoFit/>
          </a:bodyPr>
          <a:lstStyle/>
          <a:p>
            <a:r>
              <a:rPr lang="en-US" dirty="0"/>
              <a:t>W = Width of the flocculator channel</a:t>
            </a:r>
          </a:p>
          <a:p>
            <a:r>
              <a:rPr lang="en-US" dirty="0"/>
              <a:t>S = Space </a:t>
            </a:r>
            <a:r>
              <a:rPr lang="en-US" u="sng" dirty="0"/>
              <a:t>between</a:t>
            </a:r>
            <a:r>
              <a:rPr lang="en-US" dirty="0"/>
              <a:t> baffles</a:t>
            </a:r>
          </a:p>
          <a:p>
            <a:r>
              <a:rPr lang="en-US" dirty="0"/>
              <a:t>L = Length of a flocculator channel</a:t>
            </a:r>
          </a:p>
        </p:txBody>
      </p:sp>
      <p:sp>
        <p:nvSpPr>
          <p:cNvPr id="12" name="Line 6"/>
          <p:cNvSpPr>
            <a:spLocks noChangeShapeType="1"/>
          </p:cNvSpPr>
          <p:nvPr/>
        </p:nvSpPr>
        <p:spPr bwMode="auto">
          <a:xfrm>
            <a:off x="8480440" y="4127673"/>
            <a:ext cx="0" cy="1099782"/>
          </a:xfrm>
          <a:prstGeom prst="line">
            <a:avLst/>
          </a:prstGeom>
          <a:noFill/>
          <a:ln w="38100">
            <a:solidFill>
              <a:schemeClr val="tx1"/>
            </a:solidFill>
            <a:round/>
            <a:headEnd type="triangle" w="med" len="med"/>
            <a:tailEnd type="triangle" w="med" len="med"/>
          </a:ln>
          <a:effectLst/>
        </p:spPr>
        <p:txBody>
          <a:bodyPr wrap="square" anchor="ctr">
            <a:spAutoFit/>
          </a:bodyPr>
          <a:lstStyle/>
          <a:p>
            <a:endParaRPr lang="es-HN"/>
          </a:p>
        </p:txBody>
      </p:sp>
      <p:sp>
        <p:nvSpPr>
          <p:cNvPr id="13" name="Text Box 7"/>
          <p:cNvSpPr txBox="1">
            <a:spLocks noChangeArrowheads="1"/>
          </p:cNvSpPr>
          <p:nvPr/>
        </p:nvSpPr>
        <p:spPr bwMode="auto">
          <a:xfrm>
            <a:off x="8480440" y="4477509"/>
            <a:ext cx="426720" cy="400110"/>
          </a:xfrm>
          <a:prstGeom prst="rect">
            <a:avLst/>
          </a:prstGeom>
          <a:noFill/>
          <a:ln w="12700">
            <a:noFill/>
            <a:miter lim="800000"/>
            <a:headEnd type="none" w="lg" len="med"/>
            <a:tailEnd type="none" w="lg" len="med"/>
          </a:ln>
          <a:effectLst/>
        </p:spPr>
        <p:txBody>
          <a:bodyPr wrap="none">
            <a:spAutoFit/>
          </a:bodyPr>
          <a:lstStyle/>
          <a:p>
            <a:r>
              <a:rPr lang="es-HN" sz="2000" dirty="0"/>
              <a:t>W</a:t>
            </a:r>
          </a:p>
        </p:txBody>
      </p:sp>
      <p:sp>
        <p:nvSpPr>
          <p:cNvPr id="14" name="Line 30"/>
          <p:cNvSpPr>
            <a:spLocks noChangeShapeType="1"/>
          </p:cNvSpPr>
          <p:nvPr/>
        </p:nvSpPr>
        <p:spPr bwMode="auto">
          <a:xfrm rot="-5400000" flipH="1">
            <a:off x="7986164" y="4363545"/>
            <a:ext cx="1" cy="227927"/>
          </a:xfrm>
          <a:prstGeom prst="line">
            <a:avLst/>
          </a:prstGeom>
          <a:noFill/>
          <a:ln w="19050">
            <a:solidFill>
              <a:schemeClr val="tx1"/>
            </a:solidFill>
            <a:round/>
            <a:headEnd type="triangle" w="med" len="med"/>
            <a:tailEnd type="triangle" w="med" len="med"/>
          </a:ln>
          <a:effectLst/>
        </p:spPr>
        <p:txBody>
          <a:bodyPr wrap="square" anchor="ctr">
            <a:spAutoFit/>
          </a:bodyPr>
          <a:lstStyle/>
          <a:p>
            <a:endParaRPr lang="es-HN"/>
          </a:p>
        </p:txBody>
      </p:sp>
      <p:sp>
        <p:nvSpPr>
          <p:cNvPr id="15" name="Text Box 31"/>
          <p:cNvSpPr txBox="1">
            <a:spLocks noChangeArrowheads="1"/>
          </p:cNvSpPr>
          <p:nvPr/>
        </p:nvSpPr>
        <p:spPr bwMode="auto">
          <a:xfrm>
            <a:off x="7789019" y="3866063"/>
            <a:ext cx="394289" cy="523220"/>
          </a:xfrm>
          <a:prstGeom prst="rect">
            <a:avLst/>
          </a:prstGeom>
          <a:noFill/>
          <a:ln w="12700">
            <a:noFill/>
            <a:miter lim="800000"/>
            <a:headEnd type="none" w="lg" len="med"/>
            <a:tailEnd type="none" w="lg" len="med"/>
          </a:ln>
          <a:effectLst/>
        </p:spPr>
        <p:txBody>
          <a:bodyPr wrap="square">
            <a:spAutoFit/>
          </a:bodyPr>
          <a:lstStyle/>
          <a:p>
            <a:r>
              <a:rPr lang="es-HN" dirty="0"/>
              <a:t>S</a:t>
            </a:r>
          </a:p>
        </p:txBody>
      </p:sp>
      <p:sp>
        <p:nvSpPr>
          <p:cNvPr id="16" name="Line 32"/>
          <p:cNvSpPr>
            <a:spLocks noChangeShapeType="1"/>
          </p:cNvSpPr>
          <p:nvPr/>
        </p:nvSpPr>
        <p:spPr bwMode="auto">
          <a:xfrm rot="-5400000">
            <a:off x="4730203" y="1709719"/>
            <a:ext cx="0" cy="7955280"/>
          </a:xfrm>
          <a:prstGeom prst="line">
            <a:avLst/>
          </a:prstGeom>
          <a:noFill/>
          <a:ln w="38100">
            <a:solidFill>
              <a:schemeClr val="tx1"/>
            </a:solidFill>
            <a:round/>
            <a:headEnd type="triangle" w="med" len="med"/>
            <a:tailEnd type="triangle" w="med" len="med"/>
          </a:ln>
          <a:effectLst/>
        </p:spPr>
        <p:txBody>
          <a:bodyPr wrap="square" anchor="ctr">
            <a:spAutoFit/>
          </a:bodyPr>
          <a:lstStyle/>
          <a:p>
            <a:endParaRPr lang="es-HN"/>
          </a:p>
        </p:txBody>
      </p:sp>
      <p:sp>
        <p:nvSpPr>
          <p:cNvPr id="17" name="Text Box 33"/>
          <p:cNvSpPr txBox="1">
            <a:spLocks noChangeArrowheads="1"/>
          </p:cNvSpPr>
          <p:nvPr/>
        </p:nvSpPr>
        <p:spPr bwMode="auto">
          <a:xfrm>
            <a:off x="4228353" y="5729381"/>
            <a:ext cx="320675" cy="523220"/>
          </a:xfrm>
          <a:prstGeom prst="rect">
            <a:avLst/>
          </a:prstGeom>
          <a:noFill/>
          <a:ln w="12700">
            <a:noFill/>
            <a:miter lim="800000"/>
            <a:headEnd type="none" w="lg" len="med"/>
            <a:tailEnd type="none" w="lg" len="med"/>
          </a:ln>
          <a:effectLst/>
        </p:spPr>
        <p:txBody>
          <a:bodyPr>
            <a:spAutoFit/>
          </a:bodyPr>
          <a:lstStyle/>
          <a:p>
            <a:r>
              <a:rPr lang="es-HN" dirty="0"/>
              <a:t>L</a:t>
            </a:r>
          </a:p>
        </p:txBody>
      </p:sp>
      <p:pic>
        <p:nvPicPr>
          <p:cNvPr id="2235394" name="Picture 2"/>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600398" y="0"/>
            <a:ext cx="2543602" cy="2920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n>
                  <a:solidFill>
                    <a:schemeClr val="bg1"/>
                  </a:solidFill>
                </a:ln>
              </a:rPr>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Questions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704703" cy="4525963"/>
              </a:xfrm>
            </p:spPr>
            <p:txBody>
              <a:bodyPr/>
              <a:lstStyle/>
              <a:p>
                <a:r>
                  <a:rPr lang="en-US" dirty="0"/>
                  <a:t>How does the collision potential in a flocculator change with flow rate?</a:t>
                </a:r>
              </a:p>
              <a:p>
                <a:r>
                  <a:rPr lang="en-US" dirty="0"/>
                  <a:t>What is the ratio of </a:t>
                </a:r>
                <a14:m>
                  <m:oMath xmlns:m="http://schemas.openxmlformats.org/officeDocument/2006/math">
                    <m:sSub>
                      <m:sSubPr>
                        <m:ctrlPr>
                          <a:rPr lang="en-US" i="1">
                            <a:latin typeface="Cambria Math" panose="02040503050406030204" pitchFamily="18" charset="0"/>
                          </a:rPr>
                        </m:ctrlPr>
                      </m:sSubPr>
                      <m:e>
                        <m:r>
                          <a:rPr lang="en-US" i="1">
                            <a:latin typeface="Cambria Math"/>
                          </a:rPr>
                          <m:t>𝐺</m:t>
                        </m:r>
                      </m:e>
                      <m:sub>
                        <m:r>
                          <a:rPr lang="en-US" i="1">
                            <a:latin typeface="Cambria Math"/>
                          </a:rPr>
                          <m:t>𝑀𝑎𝑥</m:t>
                        </m:r>
                      </m:sub>
                    </m:sSub>
                  </m:oMath>
                </a14:m>
                <a:r>
                  <a:rPr lang="en-US" dirty="0"/>
                  <a:t> to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r>
                  <a:rPr lang="en-US" dirty="0"/>
                  <a:t> for well designed hydraulic flocculators (extra info!)?</a:t>
                </a:r>
              </a:p>
              <a:p>
                <a:r>
                  <a:rPr lang="en-US" dirty="0"/>
                  <a:t>Why might mechanical flocculators break more flocs than hydraulic flocculators?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704703" cy="4525963"/>
              </a:xfrm>
              <a:blipFill>
                <a:blip r:embed="rId5"/>
                <a:stretch>
                  <a:fillRect l="-4915" t="-7682" r="-962" b="-781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838AD1E-04EF-47BC-9951-C4BB6067AC5A}"/>
              </a:ext>
            </a:extLst>
          </p:cNvPr>
          <p:cNvPicPr>
            <a:picLocks noChangeAspect="1"/>
          </p:cNvPicPr>
          <p:nvPr>
            <p:custDataLst>
              <p:tags r:id="rId1"/>
            </p:custDataLst>
          </p:nvPr>
        </p:nvPicPr>
        <p:blipFill>
          <a:blip r:embed="rId6"/>
          <a:stretch>
            <a:fillRect/>
          </a:stretch>
        </p:blipFill>
        <p:spPr>
          <a:xfrm>
            <a:off x="9360670" y="3761306"/>
            <a:ext cx="3212800" cy="413258"/>
          </a:xfrm>
          <a:prstGeom prst="rect">
            <a:avLst/>
          </a:prstGeom>
        </p:spPr>
      </p:pic>
      <p:pic>
        <p:nvPicPr>
          <p:cNvPr id="6" name="Picture 5">
            <a:extLst>
              <a:ext uri="{FF2B5EF4-FFF2-40B4-BE49-F238E27FC236}">
                <a16:creationId xmlns:a16="http://schemas.microsoft.com/office/drawing/2014/main" id="{B1F8C9C0-35E3-407C-86B9-83C48CB3F9A9}"/>
              </a:ext>
            </a:extLst>
          </p:cNvPr>
          <p:cNvPicPr>
            <a:picLocks noChangeAspect="1"/>
          </p:cNvPicPr>
          <p:nvPr>
            <p:custDataLst>
              <p:tags r:id="rId2"/>
            </p:custDataLst>
          </p:nvPr>
        </p:nvPicPr>
        <p:blipFill>
          <a:blip r:embed="rId7"/>
          <a:stretch>
            <a:fillRect/>
          </a:stretch>
        </p:blipFill>
        <p:spPr>
          <a:xfrm>
            <a:off x="9271726" y="2186282"/>
            <a:ext cx="2289371" cy="729599"/>
          </a:xfrm>
          <a:prstGeom prst="rect">
            <a:avLst/>
          </a:prstGeom>
        </p:spPr>
      </p:pic>
    </p:spTree>
    <p:extLst>
      <p:ext uri="{BB962C8B-B14F-4D97-AF65-F5344CB8AC3E}">
        <p14:creationId xmlns:p14="http://schemas.microsoft.com/office/powerpoint/2010/main" val="290688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38889E-6 -4.44444E-6 L -0.31406 -4.44444E-6 " pathEditMode="relative" rAng="0" ptsTypes="AA">
                                      <p:cBhvr>
                                        <p:cTn id="10" dur="2000" fill="hold"/>
                                        <p:tgtEl>
                                          <p:spTgt spid="6"/>
                                        </p:tgtEl>
                                        <p:attrNameLst>
                                          <p:attrName>ppt_x</p:attrName>
                                          <p:attrName>ppt_y</p:attrName>
                                        </p:attrNameLst>
                                      </p:cBhvr>
                                      <p:rCtr x="-15712"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2.77778E-7 -7.40741E-7 L -0.38524 -7.40741E-7 " pathEditMode="relative" rAng="0" ptsTypes="AA">
                                      <p:cBhvr>
                                        <p:cTn id="18" dur="2000" fill="hold"/>
                                        <p:tgtEl>
                                          <p:spTgt spid="9"/>
                                        </p:tgtEl>
                                        <p:attrNameLst>
                                          <p:attrName>ppt_x</p:attrName>
                                          <p:attrName>ppt_y</p:attrName>
                                        </p:attrNameLst>
                                      </p:cBhvr>
                                      <p:rCtr x="-19271"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430" y="228600"/>
            <a:ext cx="6658970" cy="1143000"/>
          </a:xfrm>
        </p:spPr>
        <p:txBody>
          <a:bodyPr/>
          <a:lstStyle/>
          <a:p>
            <a:r>
              <a:rPr lang="en-US" dirty="0"/>
              <a:t>Reflection Questions</a:t>
            </a:r>
          </a:p>
        </p:txBody>
      </p:sp>
      <p:sp>
        <p:nvSpPr>
          <p:cNvPr id="3" name="Content Placeholder 2"/>
          <p:cNvSpPr>
            <a:spLocks noGrp="1"/>
          </p:cNvSpPr>
          <p:nvPr>
            <p:ph idx="1"/>
          </p:nvPr>
        </p:nvSpPr>
        <p:spPr>
          <a:xfrm>
            <a:off x="2520462" y="1981200"/>
            <a:ext cx="4103076" cy="4114800"/>
          </a:xfrm>
        </p:spPr>
        <p:txBody>
          <a:bodyPr/>
          <a:lstStyle/>
          <a:p>
            <a:r>
              <a:rPr lang="en-US" dirty="0"/>
              <a:t>What are some alternate geometries?</a:t>
            </a:r>
          </a:p>
          <a:p>
            <a:r>
              <a:rPr lang="en-US" dirty="0"/>
              <a:t>How else could you generate head loss to create collisions?</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pic>
        <p:nvPicPr>
          <p:cNvPr id="2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Reflection Questions</a:t>
            </a:r>
          </a:p>
        </p:txBody>
      </p:sp>
      <p:sp>
        <p:nvSpPr>
          <p:cNvPr id="3" name="Content Placeholder 2"/>
          <p:cNvSpPr>
            <a:spLocks noGrp="1"/>
          </p:cNvSpPr>
          <p:nvPr>
            <p:ph idx="1"/>
          </p:nvPr>
        </p:nvSpPr>
        <p:spPr>
          <a:xfrm>
            <a:off x="457200" y="1600200"/>
            <a:ext cx="5548184" cy="4525963"/>
          </a:xfrm>
        </p:spPr>
        <p:txBody>
          <a:bodyPr/>
          <a:lstStyle/>
          <a:p>
            <a:r>
              <a:rPr lang="en-US" dirty="0"/>
              <a:t>What is the relationship between potential energy loss and the average velocity gradient in a flocculator?</a:t>
            </a:r>
          </a:p>
          <a:p>
            <a:r>
              <a:rPr lang="en-US" dirty="0"/>
              <a:t>How did AguaClara get around the 45 cm limitation?</a:t>
            </a:r>
          </a:p>
          <a:p>
            <a:r>
              <a:rPr lang="en-US" dirty="0"/>
              <a:t>How does the non uniformity of </a:t>
            </a:r>
            <a:r>
              <a:rPr lang="en-US" dirty="0">
                <a:latin typeface="Symbol" pitchFamily="18" charset="2"/>
              </a:rPr>
              <a:t>e</a:t>
            </a:r>
            <a:r>
              <a:rPr lang="en-US" dirty="0"/>
              <a:t> (or G) influence efficiency of energy use?</a:t>
            </a:r>
          </a:p>
          <a:p>
            <a:endParaRPr lang="en-US" dirty="0"/>
          </a:p>
        </p:txBody>
      </p:sp>
      <p:pic>
        <p:nvPicPr>
          <p:cNvPr id="6" name="Picture 6">
            <a:hlinkClick r:id="rId3" action="ppaction://hlinksldjump"/>
          </p:cNvPr>
          <p:cNvPicPr>
            <a:picLocks noChangeAspect="1" noChangeArrowheads="1"/>
          </p:cNvPicPr>
          <p:nvPr/>
        </p:nvPicPr>
        <p:blipFill>
          <a:blip r:embed="rId4" cstate="screen"/>
          <a:srcRect/>
          <a:stretch>
            <a:fillRect/>
          </a:stretch>
        </p:blipFill>
        <p:spPr bwMode="auto">
          <a:xfrm>
            <a:off x="5739857" y="5267456"/>
            <a:ext cx="3097212" cy="725488"/>
          </a:xfrm>
          <a:prstGeom prst="rect">
            <a:avLst/>
          </a:prstGeom>
          <a:noFill/>
          <a:ln w="12700">
            <a:noFill/>
            <a:miter lim="800000"/>
            <a:headEnd type="none" w="lg" len="med"/>
            <a:tailEnd type="none" w="lg" len="med"/>
          </a:ln>
          <a:effectLst/>
        </p:spPr>
      </p:pic>
      <p:pic>
        <p:nvPicPr>
          <p:cNvPr id="5" name="Picture 4">
            <a:extLst>
              <a:ext uri="{FF2B5EF4-FFF2-40B4-BE49-F238E27FC236}">
                <a16:creationId xmlns:a16="http://schemas.microsoft.com/office/drawing/2014/main" id="{5AB9482C-4D42-4225-BA86-703390920304}"/>
              </a:ext>
            </a:extLst>
          </p:cNvPr>
          <p:cNvPicPr>
            <a:picLocks noChangeAspect="1"/>
          </p:cNvPicPr>
          <p:nvPr>
            <p:custDataLst>
              <p:tags r:id="rId1"/>
            </p:custDataLst>
          </p:nvPr>
        </p:nvPicPr>
        <p:blipFill>
          <a:blip r:embed="rId5"/>
          <a:stretch>
            <a:fillRect/>
          </a:stretch>
        </p:blipFill>
        <p:spPr>
          <a:xfrm>
            <a:off x="9144000" y="1984257"/>
            <a:ext cx="3020190" cy="556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1.11111E-6 L -0.39461 -1.11111E-6 " pathEditMode="relative" rAng="0" ptsTypes="AA">
                                      <p:cBhvr>
                                        <p:cTn id="6" dur="2000" fill="hold"/>
                                        <p:tgtEl>
                                          <p:spTgt spid="5"/>
                                        </p:tgtEl>
                                        <p:attrNameLst>
                                          <p:attrName>ppt_x</p:attrName>
                                          <p:attrName>ppt_y</p:attrName>
                                        </p:attrNameLst>
                                      </p:cBhvr>
                                      <p:rCtr x="-1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Energy dissipation rate determines the spacing of the baffles.</a:t>
            </a:r>
          </a:p>
          <a:p>
            <a:r>
              <a:rPr lang="en-US" dirty="0"/>
              <a:t>Energy is used most efficiently to create collisions when the energy dissipation rate is uniform. Therefore H/S between 3 and 6 is best.</a:t>
            </a:r>
          </a:p>
          <a:p>
            <a:r>
              <a:rPr lang="en-US" dirty="0"/>
              <a:t>Collision potential is a function of geometry and a function of flow rate</a:t>
            </a:r>
          </a:p>
          <a:p>
            <a:endParaRPr lang="en-US" dirty="0"/>
          </a:p>
        </p:txBody>
      </p:sp>
    </p:spTree>
    <p:extLst>
      <p:ext uri="{BB962C8B-B14F-4D97-AF65-F5344CB8AC3E}">
        <p14:creationId xmlns:p14="http://schemas.microsoft.com/office/powerpoint/2010/main" val="240077337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E706106-1E03-449F-AC18-9CF96076EBBA}"/>
              </a:ext>
            </a:extLst>
          </p:cNvPr>
          <p:cNvPicPr>
            <a:picLocks noChangeAspect="1"/>
          </p:cNvPicPr>
          <p:nvPr>
            <p:custDataLst>
              <p:tags r:id="rId1"/>
            </p:custDataLst>
          </p:nvPr>
        </p:nvPicPr>
        <p:blipFill>
          <a:blip r:embed="rId3"/>
          <a:stretch>
            <a:fillRect/>
          </a:stretch>
        </p:blipFill>
        <p:spPr>
          <a:xfrm>
            <a:off x="149063" y="3587278"/>
            <a:ext cx="3515083" cy="3093940"/>
          </a:xfrm>
          <a:prstGeom prst="rect">
            <a:avLst/>
          </a:prstGeom>
        </p:spPr>
      </p:pic>
      <p:sp>
        <p:nvSpPr>
          <p:cNvPr id="2" name="Title 1"/>
          <p:cNvSpPr>
            <a:spLocks noGrp="1"/>
          </p:cNvSpPr>
          <p:nvPr>
            <p:ph type="title"/>
          </p:nvPr>
        </p:nvSpPr>
        <p:spPr/>
        <p:txBody>
          <a:bodyPr/>
          <a:lstStyle/>
          <a:p>
            <a:r>
              <a:rPr lang="en-US" dirty="0"/>
              <a:t>Shear limits the size of flocs by not allowing them to grow</a:t>
            </a:r>
          </a:p>
        </p:txBody>
      </p:sp>
      <p:sp>
        <p:nvSpPr>
          <p:cNvPr id="34" name="Content Placeholder 33"/>
          <p:cNvSpPr>
            <a:spLocks noGrp="1"/>
          </p:cNvSpPr>
          <p:nvPr>
            <p:ph idx="1"/>
          </p:nvPr>
        </p:nvSpPr>
        <p:spPr>
          <a:xfrm>
            <a:off x="457199" y="1600200"/>
            <a:ext cx="8249831" cy="4525963"/>
          </a:xfrm>
        </p:spPr>
        <p:txBody>
          <a:bodyPr/>
          <a:lstStyle/>
          <a:p>
            <a:r>
              <a:rPr lang="en-US" sz="2400" dirty="0"/>
              <a:t>Tangent velocities of the approaching particle surfaces increase as size of either particle increases</a:t>
            </a:r>
          </a:p>
          <a:p>
            <a:r>
              <a:rPr lang="en-US" sz="2400" dirty="0"/>
              <a:t>Bonds formed on impact are unzipped due to rotation and high tangent velocities (perhaps a maximum relative velocity?)</a:t>
            </a:r>
          </a:p>
        </p:txBody>
      </p:sp>
      <p:sp>
        <p:nvSpPr>
          <p:cNvPr id="4" name="Oval 3"/>
          <p:cNvSpPr/>
          <p:nvPr/>
        </p:nvSpPr>
        <p:spPr>
          <a:xfrm>
            <a:off x="3843717" y="4062197"/>
            <a:ext cx="2743200" cy="2743200"/>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232053" y="4360255"/>
            <a:ext cx="274320" cy="274320"/>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369213" y="4497415"/>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4333642" y="4029832"/>
            <a:ext cx="629471" cy="276899"/>
            <a:chOff x="4333642" y="4029832"/>
            <a:chExt cx="629471" cy="276899"/>
          </a:xfrm>
        </p:grpSpPr>
        <p:cxnSp>
          <p:nvCxnSpPr>
            <p:cNvPr id="36" name="Straight Arrow Connector 35"/>
            <p:cNvCxnSpPr/>
            <p:nvPr/>
          </p:nvCxnSpPr>
          <p:spPr>
            <a:xfrm rot="10800000" flipV="1">
              <a:off x="4333642" y="4217379"/>
              <a:ext cx="149703" cy="89352"/>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505913" y="4029832"/>
              <a:ext cx="457200" cy="228600"/>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a:cxnSpLocks/>
          </p:cNvCxnSpPr>
          <p:nvPr/>
        </p:nvCxnSpPr>
        <p:spPr>
          <a:xfrm>
            <a:off x="1868024" y="3961816"/>
            <a:ext cx="370171" cy="376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a:off x="1868024" y="4726016"/>
            <a:ext cx="1927140" cy="7903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8976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par>
                                <p:cTn id="11" presetID="1" presetClass="entr" presetSubtype="0" fill="hold" nodeType="withEffect">
                                  <p:stCondLst>
                                    <p:cond delay="3700"/>
                                  </p:stCondLst>
                                  <p:childTnLst>
                                    <p:set>
                                      <p:cBhvr>
                                        <p:cTn id="12" dur="1" fill="hold">
                                          <p:stCondLst>
                                            <p:cond delay="0"/>
                                          </p:stCondLst>
                                        </p:cTn>
                                        <p:tgtEl>
                                          <p:spTgt spid="39"/>
                                        </p:tgtEl>
                                        <p:attrNameLst>
                                          <p:attrName>style.visibility</p:attrName>
                                        </p:attrNameLst>
                                      </p:cBhvr>
                                      <p:to>
                                        <p:strVal val="visible"/>
                                      </p:to>
                                    </p:set>
                                  </p:childTnLst>
                                </p:cTn>
                              </p:par>
                              <p:par>
                                <p:cTn id="13" presetID="10" presetClass="exit" presetSubtype="0" fill="hold" nodeType="withEffect">
                                  <p:stCondLst>
                                    <p:cond delay="5900"/>
                                  </p:stCondLst>
                                  <p:childTnLst>
                                    <p:animEffect transition="out" filter="fade">
                                      <p:cBhvr>
                                        <p:cTn id="14" dur="500"/>
                                        <p:tgtEl>
                                          <p:spTgt spid="39"/>
                                        </p:tgtEl>
                                      </p:cBhvr>
                                    </p:animEffect>
                                    <p:set>
                                      <p:cBhvr>
                                        <p:cTn id="15"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effectLst/>
        </p:spPr>
        <p:txBody>
          <a:bodyPr/>
          <a:lstStyle/>
          <a:p>
            <a:r>
              <a:rPr lang="en-US" sz="4000" dirty="0"/>
              <a:t>Shear limits the size of flocs by tearing them apart</a:t>
            </a:r>
          </a:p>
        </p:txBody>
      </p:sp>
      <p:sp>
        <p:nvSpPr>
          <p:cNvPr id="107523" name="Rectangle 3"/>
          <p:cNvSpPr>
            <a:spLocks noGrp="1" noChangeArrowheads="1"/>
          </p:cNvSpPr>
          <p:nvPr>
            <p:ph idx="1"/>
          </p:nvPr>
        </p:nvSpPr>
        <p:spPr>
          <a:xfrm>
            <a:off x="457200" y="1600200"/>
            <a:ext cx="4460789" cy="4525963"/>
          </a:xfrm>
        </p:spPr>
        <p:txBody>
          <a:bodyPr/>
          <a:lstStyle/>
          <a:p>
            <a:r>
              <a:rPr lang="en-US" sz="2800" dirty="0"/>
              <a:t>A floc in turbulent flow experiences a shear force due to the drag of the fluid on the floc caused by the velocity gradient</a:t>
            </a:r>
          </a:p>
          <a:p>
            <a:r>
              <a:rPr lang="en-US" sz="2800" dirty="0"/>
              <a:t>The floc will also rotate and this will reduce the difference in velocity between the floc and the fluid</a:t>
            </a:r>
          </a:p>
        </p:txBody>
      </p:sp>
      <p:grpSp>
        <p:nvGrpSpPr>
          <p:cNvPr id="107524" name="Group 4"/>
          <p:cNvGrpSpPr>
            <a:grpSpLocks/>
          </p:cNvGrpSpPr>
          <p:nvPr/>
        </p:nvGrpSpPr>
        <p:grpSpPr bwMode="auto">
          <a:xfrm>
            <a:off x="5257800" y="1981200"/>
            <a:ext cx="5562600" cy="3810000"/>
            <a:chOff x="2448" y="2592"/>
            <a:chExt cx="1248" cy="2400"/>
          </a:xfrm>
        </p:grpSpPr>
        <p:grpSp>
          <p:nvGrpSpPr>
            <p:cNvPr id="107525" name="Group 5"/>
            <p:cNvGrpSpPr>
              <a:grpSpLocks/>
            </p:cNvGrpSpPr>
            <p:nvPr/>
          </p:nvGrpSpPr>
          <p:grpSpPr bwMode="auto">
            <a:xfrm>
              <a:off x="3072" y="2592"/>
              <a:ext cx="624" cy="1152"/>
              <a:chOff x="2448" y="3648"/>
              <a:chExt cx="624" cy="1152"/>
            </a:xfrm>
          </p:grpSpPr>
          <p:sp>
            <p:nvSpPr>
              <p:cNvPr id="107526" name="Line 6"/>
              <p:cNvSpPr>
                <a:spLocks noChangeShapeType="1"/>
              </p:cNvSpPr>
              <p:nvPr/>
            </p:nvSpPr>
            <p:spPr bwMode="auto">
              <a:xfrm>
                <a:off x="2448" y="3648"/>
                <a:ext cx="62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7" name="Line 7"/>
              <p:cNvSpPr>
                <a:spLocks noChangeShapeType="1"/>
              </p:cNvSpPr>
              <p:nvPr/>
            </p:nvSpPr>
            <p:spPr bwMode="auto">
              <a:xfrm>
                <a:off x="2448" y="3840"/>
                <a:ext cx="52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8" name="Line 8"/>
              <p:cNvSpPr>
                <a:spLocks noChangeShapeType="1"/>
              </p:cNvSpPr>
              <p:nvPr/>
            </p:nvSpPr>
            <p:spPr bwMode="auto">
              <a:xfrm>
                <a:off x="2448" y="4032"/>
                <a:ext cx="432"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9" name="Line 9"/>
              <p:cNvSpPr>
                <a:spLocks noChangeShapeType="1"/>
              </p:cNvSpPr>
              <p:nvPr/>
            </p:nvSpPr>
            <p:spPr bwMode="auto">
              <a:xfrm>
                <a:off x="2448" y="4224"/>
                <a:ext cx="336"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0" name="Line 10"/>
              <p:cNvSpPr>
                <a:spLocks noChangeShapeType="1"/>
              </p:cNvSpPr>
              <p:nvPr/>
            </p:nvSpPr>
            <p:spPr bwMode="auto">
              <a:xfrm>
                <a:off x="2448" y="4416"/>
                <a:ext cx="24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1" name="Line 11"/>
              <p:cNvSpPr>
                <a:spLocks noChangeShapeType="1"/>
              </p:cNvSpPr>
              <p:nvPr/>
            </p:nvSpPr>
            <p:spPr bwMode="auto">
              <a:xfrm>
                <a:off x="2448" y="4608"/>
                <a:ext cx="14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2" name="Line 12"/>
              <p:cNvSpPr>
                <a:spLocks noChangeShapeType="1"/>
              </p:cNvSpPr>
              <p:nvPr/>
            </p:nvSpPr>
            <p:spPr bwMode="auto">
              <a:xfrm>
                <a:off x="2448" y="4800"/>
                <a:ext cx="4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grpSp>
        <p:grpSp>
          <p:nvGrpSpPr>
            <p:cNvPr id="107533" name="Group 13"/>
            <p:cNvGrpSpPr>
              <a:grpSpLocks/>
            </p:cNvGrpSpPr>
            <p:nvPr/>
          </p:nvGrpSpPr>
          <p:grpSpPr bwMode="auto">
            <a:xfrm flipH="1" flipV="1">
              <a:off x="2448" y="3840"/>
              <a:ext cx="624" cy="1152"/>
              <a:chOff x="2448" y="3648"/>
              <a:chExt cx="624" cy="1152"/>
            </a:xfrm>
          </p:grpSpPr>
          <p:sp>
            <p:nvSpPr>
              <p:cNvPr id="107534" name="Line 14"/>
              <p:cNvSpPr>
                <a:spLocks noChangeShapeType="1"/>
              </p:cNvSpPr>
              <p:nvPr/>
            </p:nvSpPr>
            <p:spPr bwMode="auto">
              <a:xfrm>
                <a:off x="2448" y="3648"/>
                <a:ext cx="62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5" name="Line 15"/>
              <p:cNvSpPr>
                <a:spLocks noChangeShapeType="1"/>
              </p:cNvSpPr>
              <p:nvPr/>
            </p:nvSpPr>
            <p:spPr bwMode="auto">
              <a:xfrm>
                <a:off x="2448" y="3840"/>
                <a:ext cx="52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6" name="Line 16"/>
              <p:cNvSpPr>
                <a:spLocks noChangeShapeType="1"/>
              </p:cNvSpPr>
              <p:nvPr/>
            </p:nvSpPr>
            <p:spPr bwMode="auto">
              <a:xfrm>
                <a:off x="2448" y="4032"/>
                <a:ext cx="432"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7" name="Line 17"/>
              <p:cNvSpPr>
                <a:spLocks noChangeShapeType="1"/>
              </p:cNvSpPr>
              <p:nvPr/>
            </p:nvSpPr>
            <p:spPr bwMode="auto">
              <a:xfrm>
                <a:off x="2448" y="4224"/>
                <a:ext cx="336"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8" name="Line 18"/>
              <p:cNvSpPr>
                <a:spLocks noChangeShapeType="1"/>
              </p:cNvSpPr>
              <p:nvPr/>
            </p:nvSpPr>
            <p:spPr bwMode="auto">
              <a:xfrm>
                <a:off x="2448" y="4416"/>
                <a:ext cx="24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9" name="Line 19"/>
              <p:cNvSpPr>
                <a:spLocks noChangeShapeType="1"/>
              </p:cNvSpPr>
              <p:nvPr/>
            </p:nvSpPr>
            <p:spPr bwMode="auto">
              <a:xfrm>
                <a:off x="2448" y="4608"/>
                <a:ext cx="14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40" name="Line 20"/>
              <p:cNvSpPr>
                <a:spLocks noChangeShapeType="1"/>
              </p:cNvSpPr>
              <p:nvPr/>
            </p:nvSpPr>
            <p:spPr bwMode="auto">
              <a:xfrm>
                <a:off x="2448" y="4800"/>
                <a:ext cx="4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grpSp>
      </p:grpSp>
      <p:pic>
        <p:nvPicPr>
          <p:cNvPr id="51609" name="Picture 2457"/>
          <p:cNvPicPr>
            <a:picLocks noChangeAspect="1" noChangeArrowheads="1"/>
          </p:cNvPicPr>
          <p:nvPr/>
        </p:nvPicPr>
        <p:blipFill>
          <a:blip r:embed="rId3" cstate="screen"/>
          <a:srcRect/>
          <a:stretch>
            <a:fillRect/>
          </a:stretch>
        </p:blipFill>
        <p:spPr bwMode="auto">
          <a:xfrm>
            <a:off x="7086600" y="2590800"/>
            <a:ext cx="1695450" cy="1257300"/>
          </a:xfrm>
          <a:prstGeom prst="rect">
            <a:avLst/>
          </a:prstGeom>
          <a:noFill/>
          <a:ln w="12700">
            <a:noFill/>
            <a:miter lim="800000"/>
            <a:headEnd type="none" w="lg" len="med"/>
            <a:tailEnd type="none" w="lg" len="med"/>
          </a:ln>
        </p:spPr>
      </p:pic>
      <p:pic>
        <p:nvPicPr>
          <p:cNvPr id="51610" name="Picture 2458"/>
          <p:cNvPicPr>
            <a:picLocks noChangeAspect="1" noChangeArrowheads="1"/>
          </p:cNvPicPr>
          <p:nvPr/>
        </p:nvPicPr>
        <p:blipFill>
          <a:blip r:embed="rId4" cstate="screen"/>
          <a:srcRect/>
          <a:stretch>
            <a:fillRect/>
          </a:stretch>
        </p:blipFill>
        <p:spPr bwMode="auto">
          <a:xfrm>
            <a:off x="6905625" y="3733800"/>
            <a:ext cx="1933575" cy="1295400"/>
          </a:xfrm>
          <a:prstGeom prst="rect">
            <a:avLst/>
          </a:prstGeom>
          <a:noFill/>
          <a:ln w="12700">
            <a:noFill/>
            <a:miter lim="800000"/>
            <a:headEnd type="none" w="lg" len="med"/>
            <a:tailEnd type="none" w="lg" len="med"/>
          </a:ln>
        </p:spPr>
      </p:pic>
      <p:sp>
        <p:nvSpPr>
          <p:cNvPr id="2" name="TextBox 1"/>
          <p:cNvSpPr txBox="1"/>
          <p:nvPr/>
        </p:nvSpPr>
        <p:spPr>
          <a:xfrm>
            <a:off x="607963" y="6065049"/>
            <a:ext cx="7867744" cy="707886"/>
          </a:xfrm>
          <a:prstGeom prst="rect">
            <a:avLst/>
          </a:prstGeom>
          <a:noFill/>
        </p:spPr>
        <p:txBody>
          <a:bodyPr wrap="square" rtlCol="0">
            <a:spAutoFit/>
          </a:bodyPr>
          <a:lstStyle/>
          <a:p>
            <a:pPr marL="173038" indent="-173038"/>
            <a:r>
              <a:rPr lang="en-US" sz="2000" dirty="0"/>
              <a:t>*edge of knowledge – in well designed flocculators floc breakup is likely not significant and floc growth is the limiting factor.</a:t>
            </a:r>
          </a:p>
        </p:txBody>
      </p:sp>
      <p:sp>
        <p:nvSpPr>
          <p:cNvPr id="24" name="Oval 2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6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6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nodeType="clickEffect">
                                  <p:stCondLst>
                                    <p:cond delay="0"/>
                                  </p:stCondLst>
                                  <p:childTnLst>
                                    <p:animMotion origin="layout" path="M 0 0  L 0.25 0  E" pathEditMode="relative" ptsTypes="">
                                      <p:cBhvr>
                                        <p:cTn id="12" dur="2000" fill="hold"/>
                                        <p:tgtEl>
                                          <p:spTgt spid="51609"/>
                                        </p:tgtEl>
                                        <p:attrNameLst>
                                          <p:attrName>ppt_x</p:attrName>
                                          <p:attrName>ppt_y</p:attrName>
                                        </p:attrNameLst>
                                      </p:cBhvr>
                                    </p:animMotion>
                                  </p:childTnLst>
                                </p:cTn>
                              </p:par>
                              <p:par>
                                <p:cTn id="13" presetID="8" presetClass="emph" presetSubtype="0" fill="hold" nodeType="withEffect">
                                  <p:stCondLst>
                                    <p:cond delay="0"/>
                                  </p:stCondLst>
                                  <p:childTnLst>
                                    <p:animRot by="5400000">
                                      <p:cBhvr>
                                        <p:cTn id="14" dur="2000" fill="hold"/>
                                        <p:tgtEl>
                                          <p:spTgt spid="51609"/>
                                        </p:tgtEl>
                                        <p:attrNameLst>
                                          <p:attrName>r</p:attrName>
                                        </p:attrNameLst>
                                      </p:cBhvr>
                                    </p:animRot>
                                  </p:childTnLst>
                                </p:cTn>
                              </p:par>
                              <p:par>
                                <p:cTn id="15" presetID="35" presetClass="path" presetSubtype="0" accel="50000" decel="50000" fill="hold" nodeType="withEffect">
                                  <p:stCondLst>
                                    <p:cond delay="0"/>
                                  </p:stCondLst>
                                  <p:childTnLst>
                                    <p:animMotion origin="layout" path="M 0 0  L -0.25 0  E" pathEditMode="relative" ptsTypes="">
                                      <p:cBhvr>
                                        <p:cTn id="16" dur="2000" fill="hold"/>
                                        <p:tgtEl>
                                          <p:spTgt spid="51610"/>
                                        </p:tgtEl>
                                        <p:attrNameLst>
                                          <p:attrName>ppt_x</p:attrName>
                                          <p:attrName>ppt_y</p:attrName>
                                        </p:attrNameLst>
                                      </p:cBhvr>
                                    </p:animMotion>
                                  </p:childTnLst>
                                </p:cTn>
                              </p:par>
                              <p:par>
                                <p:cTn id="17" presetID="8" presetClass="emph" presetSubtype="0" fill="hold" nodeType="withEffect">
                                  <p:stCondLst>
                                    <p:cond delay="0"/>
                                  </p:stCondLst>
                                  <p:childTnLst>
                                    <p:animRot by="5400000">
                                      <p:cBhvr>
                                        <p:cTn id="18" dur="2000" fill="hold"/>
                                        <p:tgtEl>
                                          <p:spTgt spid="516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a:t>The Energy Dissipation Rate isn’t uniform</a:t>
            </a:r>
            <a:endParaRPr lang="en-US" dirty="0"/>
          </a:p>
        </p:txBody>
      </p:sp>
      <p:sp>
        <p:nvSpPr>
          <p:cNvPr id="27" name="Content Placeholder 26"/>
          <p:cNvSpPr>
            <a:spLocks noGrp="1"/>
          </p:cNvSpPr>
          <p:nvPr>
            <p:ph idx="1"/>
          </p:nvPr>
        </p:nvSpPr>
        <p:spPr>
          <a:xfrm>
            <a:off x="457200" y="1600200"/>
            <a:ext cx="7325833" cy="4525963"/>
          </a:xfrm>
        </p:spPr>
        <p:txBody>
          <a:bodyPr/>
          <a:lstStyle/>
          <a:p>
            <a:r>
              <a:rPr lang="en-US" dirty="0"/>
              <a:t>Ideally (for optimal efficiency) the flocculator would have a completely uniform energy dissipation rate</a:t>
            </a:r>
          </a:p>
          <a:p>
            <a:r>
              <a:rPr lang="en-US" dirty="0"/>
              <a:t>We can evaluate the energy dissipation rate uniformity of various designs as a function of H/S</a:t>
            </a:r>
          </a:p>
        </p:txBody>
      </p:sp>
      <p:grpSp>
        <p:nvGrpSpPr>
          <p:cNvPr id="3" name="Group 2"/>
          <p:cNvGrpSpPr/>
          <p:nvPr/>
        </p:nvGrpSpPr>
        <p:grpSpPr>
          <a:xfrm>
            <a:off x="401795" y="2911755"/>
            <a:ext cx="8345487" cy="3683000"/>
            <a:chOff x="798513" y="3076575"/>
            <a:chExt cx="8345487" cy="3683000"/>
          </a:xfrm>
        </p:grpSpPr>
        <p:grpSp>
          <p:nvGrpSpPr>
            <p:cNvPr id="4" name="Group 30"/>
            <p:cNvGrpSpPr>
              <a:grpSpLocks/>
            </p:cNvGrpSpPr>
            <p:nvPr/>
          </p:nvGrpSpPr>
          <p:grpSpPr bwMode="auto">
            <a:xfrm>
              <a:off x="906461" y="5362575"/>
              <a:ext cx="7056435" cy="1289050"/>
              <a:chOff x="661" y="2928"/>
              <a:chExt cx="4445" cy="812"/>
            </a:xfrm>
          </p:grpSpPr>
          <p:sp>
            <p:nvSpPr>
              <p:cNvPr id="7" name="Rectangle 7"/>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8" name="Group 19"/>
              <p:cNvGrpSpPr>
                <a:grpSpLocks/>
              </p:cNvGrpSpPr>
              <p:nvPr/>
            </p:nvGrpSpPr>
            <p:grpSpPr bwMode="auto">
              <a:xfrm>
                <a:off x="943" y="2928"/>
                <a:ext cx="4163" cy="812"/>
                <a:chOff x="943" y="2928"/>
                <a:chExt cx="4163" cy="812"/>
              </a:xfrm>
            </p:grpSpPr>
            <p:pic>
              <p:nvPicPr>
                <p:cNvPr id="18"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9"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20"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21"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22"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23"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24"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25"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nvGrpSpPr>
              <p:cNvPr id="9" name="Group 20"/>
              <p:cNvGrpSpPr>
                <a:grpSpLocks/>
              </p:cNvGrpSpPr>
              <p:nvPr/>
            </p:nvGrpSpPr>
            <p:grpSpPr bwMode="auto">
              <a:xfrm flipV="1">
                <a:off x="661" y="2928"/>
                <a:ext cx="4163" cy="812"/>
                <a:chOff x="943" y="2928"/>
                <a:chExt cx="4163" cy="812"/>
              </a:xfrm>
            </p:grpSpPr>
            <p:pic>
              <p:nvPicPr>
                <p:cNvPr id="10"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1"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12"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13"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14"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15"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16"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17"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pic>
          <p:nvPicPr>
            <p:cNvPr id="5" name="Picture 3"/>
            <p:cNvPicPr>
              <a:picLocks noChangeAspect="1" noChangeArrowheads="1"/>
            </p:cNvPicPr>
            <p:nvPr/>
          </p:nvPicPr>
          <p:blipFill>
            <a:blip r:embed="rId3" cstate="screen"/>
            <a:srcRect/>
            <a:stretch>
              <a:fillRect/>
            </a:stretch>
          </p:blipFill>
          <p:spPr bwMode="auto">
            <a:xfrm>
              <a:off x="8313738" y="3076575"/>
              <a:ext cx="830262" cy="3643313"/>
            </a:xfrm>
            <a:prstGeom prst="rect">
              <a:avLst/>
            </a:prstGeom>
            <a:noFill/>
            <a:ln w="1">
              <a:noFill/>
              <a:miter lim="800000"/>
              <a:headEnd/>
              <a:tailEnd/>
            </a:ln>
          </p:spPr>
        </p:pic>
        <p:pic>
          <p:nvPicPr>
            <p:cNvPr id="6" name="Picture 8" descr="50 Lps 2 bays-Model side"/>
            <p:cNvPicPr>
              <a:picLocks noChangeAspect="1" noChangeArrowheads="1"/>
            </p:cNvPicPr>
            <p:nvPr/>
          </p:nvPicPr>
          <p:blipFill>
            <a:blip r:embed="rId4" cstate="screen">
              <a:clrChange>
                <a:clrFrom>
                  <a:srgbClr val="FFFFFF"/>
                </a:clrFrom>
                <a:clrTo>
                  <a:srgbClr val="FFFFFF">
                    <a:alpha val="0"/>
                  </a:srgbClr>
                </a:clrTo>
              </a:clrChange>
              <a:lum bright="-100000"/>
            </a:blip>
            <a:srcRect t="68666"/>
            <a:stretch>
              <a:fillRect/>
            </a:stretch>
          </p:blipFill>
          <p:spPr bwMode="auto">
            <a:xfrm>
              <a:off x="798513" y="5051425"/>
              <a:ext cx="7270750" cy="1708150"/>
            </a:xfrm>
            <a:prstGeom prst="rect">
              <a:avLst/>
            </a:prstGeom>
            <a:noFill/>
          </p:spPr>
        </p:pic>
      </p:gr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28600"/>
            <a:ext cx="6685988" cy="1143000"/>
          </a:xfrm>
          <a:effectLst/>
        </p:spPr>
        <p:txBody>
          <a:bodyPr/>
          <a:lstStyle/>
          <a:p>
            <a:r>
              <a:rPr lang="en-US" dirty="0"/>
              <a:t>Estimating the ratio</a:t>
            </a:r>
          </a:p>
        </p:txBody>
      </p:sp>
      <p:pic>
        <p:nvPicPr>
          <p:cNvPr id="14" name="Picture 343"/>
          <p:cNvPicPr>
            <a:picLocks noChangeArrowheads="1"/>
          </p:cNvPicPr>
          <p:nvPr/>
        </p:nvPicPr>
        <p:blipFill>
          <a:blip r:embed="rId17" cstate="screen"/>
          <a:srcRect/>
          <a:stretch>
            <a:fillRect/>
          </a:stretch>
        </p:blipFill>
        <p:spPr bwMode="auto">
          <a:xfrm>
            <a:off x="8492836" y="0"/>
            <a:ext cx="651164" cy="6016191"/>
          </a:xfrm>
          <a:prstGeom prst="rect">
            <a:avLst/>
          </a:prstGeom>
          <a:noFill/>
          <a:ln w="0">
            <a:noFill/>
            <a:miter lim="800000"/>
            <a:headEnd/>
            <a:tailEnd/>
          </a:ln>
        </p:spPr>
      </p:pic>
      <p:sp>
        <p:nvSpPr>
          <p:cNvPr id="15" name="TextBox 14"/>
          <p:cNvSpPr txBox="1"/>
          <p:nvPr/>
        </p:nvSpPr>
        <p:spPr>
          <a:xfrm>
            <a:off x="3574473" y="1828804"/>
            <a:ext cx="2138727" cy="523220"/>
          </a:xfrm>
          <a:prstGeom prst="rect">
            <a:avLst/>
          </a:prstGeom>
          <a:noFill/>
        </p:spPr>
        <p:txBody>
          <a:bodyPr wrap="none" rtlCol="0">
            <a:spAutoFit/>
          </a:bodyPr>
          <a:lstStyle/>
          <a:p>
            <a:r>
              <a:rPr lang="en-US" dirty="0"/>
              <a:t>Definition of </a:t>
            </a:r>
            <a:endParaRPr lang="en-US" baseline="-25000" dirty="0"/>
          </a:p>
        </p:txBody>
      </p:sp>
      <p:cxnSp>
        <p:nvCxnSpPr>
          <p:cNvPr id="17" name="Straight Arrow Connector 16"/>
          <p:cNvCxnSpPr>
            <a:cxnSpLocks/>
            <a:stCxn id="15" idx="1"/>
          </p:cNvCxnSpPr>
          <p:nvPr/>
        </p:nvCxnSpPr>
        <p:spPr bwMode="auto">
          <a:xfrm flipH="1">
            <a:off x="3253488" y="2090414"/>
            <a:ext cx="320985" cy="9539"/>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8" name="TextBox 17"/>
              <p:cNvSpPr txBox="1"/>
              <p:nvPr/>
            </p:nvSpPr>
            <p:spPr>
              <a:xfrm>
                <a:off x="5142016" y="5985164"/>
                <a:ext cx="4001984" cy="707886"/>
              </a:xfrm>
              <a:prstGeom prst="rect">
                <a:avLst/>
              </a:prstGeom>
              <a:noFill/>
            </p:spPr>
            <p:txBody>
              <a:bodyPr wrap="square" rtlCol="0">
                <a:spAutoFit/>
              </a:bodyPr>
              <a:lstStyle/>
              <a:p>
                <a:r>
                  <a:rPr lang="en-US" sz="2000" dirty="0"/>
                  <a:t>True for large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oMath>
                </a14:m>
                <a:r>
                  <a:rPr lang="en-US" sz="2000" dirty="0"/>
                  <a:t> where the jet fully expands before the next turn</a:t>
                </a:r>
              </a:p>
            </p:txBody>
          </p:sp>
        </mc:Choice>
        <mc:Fallback xmlns="">
          <p:sp>
            <p:nvSpPr>
              <p:cNvPr id="18" name="TextBox 17"/>
              <p:cNvSpPr txBox="1">
                <a:spLocks noRot="1" noChangeAspect="1" noMove="1" noResize="1" noEditPoints="1" noAdjustHandles="1" noChangeArrowheads="1" noChangeShapeType="1" noTextEdit="1"/>
              </p:cNvSpPr>
              <p:nvPr/>
            </p:nvSpPr>
            <p:spPr>
              <a:xfrm>
                <a:off x="5142016" y="5985164"/>
                <a:ext cx="4001984" cy="707886"/>
              </a:xfrm>
              <a:prstGeom prst="rect">
                <a:avLst/>
              </a:prstGeom>
              <a:blipFill rotWithShape="1">
                <a:blip r:embed="rId23"/>
                <a:stretch>
                  <a:fillRect l="-1677" t="-65517" b="-58621"/>
                </a:stretch>
              </a:blipFill>
            </p:spPr>
            <p:txBody>
              <a:bodyPr/>
              <a:lstStyle/>
              <a:p>
                <a:r>
                  <a:rPr lang="en-US">
                    <a:noFill/>
                  </a:rPr>
                  <a:t> </a:t>
                </a:r>
              </a:p>
            </p:txBody>
          </p:sp>
        </mc:Fallback>
      </mc:AlternateContent>
      <p:cxnSp>
        <p:nvCxnSpPr>
          <p:cNvPr id="23" name="Straight Arrow Connector 22"/>
          <p:cNvCxnSpPr>
            <a:cxnSpLocks/>
            <a:stCxn id="43" idx="1"/>
          </p:cNvCxnSpPr>
          <p:nvPr/>
        </p:nvCxnSpPr>
        <p:spPr bwMode="auto">
          <a:xfrm flipH="1" flipV="1">
            <a:off x="2800779" y="2293870"/>
            <a:ext cx="3397872" cy="1237448"/>
          </a:xfrm>
          <a:prstGeom prst="straightConnector1">
            <a:avLst/>
          </a:prstGeom>
          <a:noFill/>
          <a:ln w="12700" cap="flat" cmpd="sng" algn="ctr">
            <a:solidFill>
              <a:schemeClr val="bg2"/>
            </a:solidFill>
            <a:prstDash val="solid"/>
            <a:round/>
            <a:headEnd type="none" w="lg" len="med"/>
            <a:tailEnd type="arrow"/>
          </a:ln>
          <a:effectLst/>
        </p:spPr>
      </p:cxnSp>
      <p:cxnSp>
        <p:nvCxnSpPr>
          <p:cNvPr id="25" name="Straight Arrow Connector 24"/>
          <p:cNvCxnSpPr>
            <a:cxnSpLocks/>
            <a:stCxn id="47" idx="1"/>
          </p:cNvCxnSpPr>
          <p:nvPr/>
        </p:nvCxnSpPr>
        <p:spPr bwMode="auto">
          <a:xfrm flipH="1" flipV="1">
            <a:off x="2052452" y="2634343"/>
            <a:ext cx="3750856" cy="1620664"/>
          </a:xfrm>
          <a:prstGeom prst="straightConnector1">
            <a:avLst/>
          </a:prstGeom>
          <a:noFill/>
          <a:ln w="12700" cap="flat" cmpd="sng" algn="ctr">
            <a:solidFill>
              <a:schemeClr val="bg2"/>
            </a:solidFill>
            <a:prstDash val="solid"/>
            <a:round/>
            <a:headEnd type="none" w="lg" len="med"/>
            <a:tailEnd type="arrow"/>
          </a:ln>
          <a:effectLst/>
        </p:spPr>
      </p:cxnSp>
      <p:sp>
        <p:nvSpPr>
          <p:cNvPr id="32" name="TextBox 31"/>
          <p:cNvSpPr txBox="1"/>
          <p:nvPr/>
        </p:nvSpPr>
        <p:spPr>
          <a:xfrm>
            <a:off x="3372592" y="4524499"/>
            <a:ext cx="1822871" cy="523220"/>
          </a:xfrm>
          <a:prstGeom prst="rect">
            <a:avLst/>
          </a:prstGeom>
          <a:noFill/>
        </p:spPr>
        <p:txBody>
          <a:bodyPr wrap="none" rtlCol="0">
            <a:spAutoFit/>
          </a:bodyPr>
          <a:lstStyle/>
          <a:p>
            <a:r>
              <a:rPr lang="en-US" dirty="0">
                <a:solidFill>
                  <a:schemeClr val="accent4"/>
                </a:solidFill>
              </a:rPr>
              <a:t>Energy lost</a:t>
            </a:r>
          </a:p>
        </p:txBody>
      </p:sp>
      <p:sp>
        <p:nvSpPr>
          <p:cNvPr id="33" name="TextBox 32"/>
          <p:cNvSpPr txBox="1"/>
          <p:nvPr/>
        </p:nvSpPr>
        <p:spPr>
          <a:xfrm>
            <a:off x="3873498" y="5082639"/>
            <a:ext cx="821059" cy="523220"/>
          </a:xfrm>
          <a:prstGeom prst="rect">
            <a:avLst/>
          </a:prstGeom>
          <a:noFill/>
        </p:spPr>
        <p:txBody>
          <a:bodyPr wrap="none" rtlCol="0">
            <a:spAutoFit/>
          </a:bodyPr>
          <a:lstStyle/>
          <a:p>
            <a:r>
              <a:rPr lang="en-US" dirty="0">
                <a:solidFill>
                  <a:schemeClr val="accent4"/>
                </a:solidFill>
              </a:rPr>
              <a:t>time</a:t>
            </a:r>
          </a:p>
        </p:txBody>
      </p:sp>
      <p:cxnSp>
        <p:nvCxnSpPr>
          <p:cNvPr id="35" name="Straight Connector 34"/>
          <p:cNvCxnSpPr/>
          <p:nvPr/>
        </p:nvCxnSpPr>
        <p:spPr bwMode="auto">
          <a:xfrm>
            <a:off x="3313216" y="5035138"/>
            <a:ext cx="1852550" cy="0"/>
          </a:xfrm>
          <a:prstGeom prst="line">
            <a:avLst/>
          </a:prstGeom>
          <a:noFill/>
          <a:ln w="12700" cap="flat" cmpd="sng" algn="ctr">
            <a:solidFill>
              <a:schemeClr val="bg2"/>
            </a:solidFill>
            <a:prstDash val="solid"/>
            <a:round/>
            <a:headEnd type="none" w="lg" len="med"/>
            <a:tailEnd type="none" w="lg" len="med"/>
          </a:ln>
          <a:effectLst/>
        </p:spPr>
      </p:cxnSp>
      <p:sp>
        <p:nvSpPr>
          <p:cNvPr id="36" name="Freeform 35"/>
          <p:cNvSpPr/>
          <p:nvPr/>
        </p:nvSpPr>
        <p:spPr bwMode="auto">
          <a:xfrm>
            <a:off x="1971304" y="5469584"/>
            <a:ext cx="1971304" cy="185050"/>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Lst>
            <a:ahLst/>
            <a:cxnLst>
              <a:cxn ang="0">
                <a:pos x="connsiteX0" y="connsiteY0"/>
              </a:cxn>
              <a:cxn ang="0">
                <a:pos x="connsiteX1" y="connsiteY1"/>
              </a:cxn>
            </a:cxnLst>
            <a:rect l="l" t="t" r="r" b="b"/>
            <a:pathLst>
              <a:path w="2030681" h="322613">
                <a:moveTo>
                  <a:pt x="2030681" y="59376"/>
                </a:moveTo>
                <a:cubicBezTo>
                  <a:pt x="1141021" y="173182"/>
                  <a:pt x="524494" y="322613"/>
                  <a:pt x="0" y="0"/>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flipV="1">
            <a:off x="1494313" y="4130633"/>
            <a:ext cx="1971304" cy="571996"/>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 name="connsiteX0" fmla="*/ 1971304 w 1971304"/>
              <a:gd name="connsiteY0" fmla="*/ 0 h 393866"/>
              <a:gd name="connsiteX1" fmla="*/ 0 w 1971304"/>
              <a:gd name="connsiteY1" fmla="*/ 71253 h 393866"/>
              <a:gd name="connsiteX0" fmla="*/ 1971304 w 1971304"/>
              <a:gd name="connsiteY0" fmla="*/ 0 h 571996"/>
              <a:gd name="connsiteX1" fmla="*/ 0 w 1971304"/>
              <a:gd name="connsiteY1" fmla="*/ 71253 h 571996"/>
            </a:gdLst>
            <a:ahLst/>
            <a:cxnLst>
              <a:cxn ang="0">
                <a:pos x="connsiteX0" y="connsiteY0"/>
              </a:cxn>
              <a:cxn ang="0">
                <a:pos x="connsiteX1" y="connsiteY1"/>
              </a:cxn>
            </a:cxnLst>
            <a:rect l="l" t="t" r="r" b="b"/>
            <a:pathLst>
              <a:path w="1971304" h="571996">
                <a:moveTo>
                  <a:pt x="1971304" y="0"/>
                </a:moveTo>
                <a:cubicBezTo>
                  <a:pt x="1081644" y="113806"/>
                  <a:pt x="144483" y="571996"/>
                  <a:pt x="0" y="71253"/>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5297791" y="4620974"/>
            <a:ext cx="1067383" cy="923330"/>
          </a:xfrm>
          <a:prstGeom prst="rect">
            <a:avLst/>
          </a:prstGeom>
          <a:noFill/>
        </p:spPr>
        <p:txBody>
          <a:bodyPr wrap="square" rtlCol="0">
            <a:spAutoFit/>
          </a:bodyPr>
          <a:lstStyle/>
          <a:p>
            <a:r>
              <a:rPr lang="en-US" sz="1800" dirty="0"/>
              <a:t>Control volume analysis</a:t>
            </a:r>
          </a:p>
        </p:txBody>
      </p:sp>
      <p:pic>
        <p:nvPicPr>
          <p:cNvPr id="16" name="Picture 15">
            <a:extLst>
              <a:ext uri="{FF2B5EF4-FFF2-40B4-BE49-F238E27FC236}">
                <a16:creationId xmlns:a16="http://schemas.microsoft.com/office/drawing/2014/main" id="{FAE086DD-B4D5-44FF-9B6A-1BA47C28AC90}"/>
              </a:ext>
            </a:extLst>
          </p:cNvPr>
          <p:cNvPicPr>
            <a:picLocks noChangeAspect="1"/>
          </p:cNvPicPr>
          <p:nvPr>
            <p:custDataLst>
              <p:tags r:id="rId1"/>
            </p:custDataLst>
          </p:nvPr>
        </p:nvPicPr>
        <p:blipFill>
          <a:blip r:embed="rId24"/>
          <a:stretch>
            <a:fillRect/>
          </a:stretch>
        </p:blipFill>
        <p:spPr>
          <a:xfrm>
            <a:off x="49228" y="1802691"/>
            <a:ext cx="2901941" cy="758856"/>
          </a:xfrm>
          <a:prstGeom prst="rect">
            <a:avLst/>
          </a:prstGeom>
        </p:spPr>
      </p:pic>
      <p:pic>
        <p:nvPicPr>
          <p:cNvPr id="34" name="Picture 33">
            <a:extLst>
              <a:ext uri="{FF2B5EF4-FFF2-40B4-BE49-F238E27FC236}">
                <a16:creationId xmlns:a16="http://schemas.microsoft.com/office/drawing/2014/main" id="{5FAB3792-8281-4277-AC8B-710AD0497129}"/>
              </a:ext>
            </a:extLst>
          </p:cNvPr>
          <p:cNvPicPr>
            <a:picLocks noChangeAspect="1"/>
          </p:cNvPicPr>
          <p:nvPr>
            <p:custDataLst>
              <p:tags r:id="rId2"/>
            </p:custDataLst>
          </p:nvPr>
        </p:nvPicPr>
        <p:blipFill>
          <a:blip r:embed="rId25"/>
          <a:stretch>
            <a:fillRect/>
          </a:stretch>
        </p:blipFill>
        <p:spPr>
          <a:xfrm>
            <a:off x="5608086" y="1990415"/>
            <a:ext cx="1234285" cy="257829"/>
          </a:xfrm>
          <a:prstGeom prst="rect">
            <a:avLst/>
          </a:prstGeom>
        </p:spPr>
      </p:pic>
      <p:pic>
        <p:nvPicPr>
          <p:cNvPr id="9" name="Picture 8"/>
          <p:cNvPicPr>
            <a:picLocks noChangeAspect="1"/>
          </p:cNvPicPr>
          <p:nvPr>
            <p:custDataLst>
              <p:tags r:id="rId3"/>
            </p:custDataLst>
          </p:nvPr>
        </p:nvPicPr>
        <p:blipFill>
          <a:blip r:embed="rId26" cstate="print">
            <a:extLst>
              <a:ext uri="{28A0092B-C50C-407E-A947-70E740481C1C}">
                <a14:useLocalDpi xmlns:a14="http://schemas.microsoft.com/office/drawing/2010/main" val="0"/>
              </a:ext>
            </a:extLst>
          </a:blip>
          <a:stretch>
            <a:fillRect/>
          </a:stretch>
        </p:blipFill>
        <p:spPr>
          <a:xfrm>
            <a:off x="7143188" y="1921937"/>
            <a:ext cx="1091946" cy="393247"/>
          </a:xfrm>
          <a:prstGeom prst="rect">
            <a:avLst/>
          </a:prstGeom>
        </p:spPr>
      </p:pic>
      <p:pic>
        <p:nvPicPr>
          <p:cNvPr id="43" name="Picture 42">
            <a:extLst>
              <a:ext uri="{FF2B5EF4-FFF2-40B4-BE49-F238E27FC236}">
                <a16:creationId xmlns:a16="http://schemas.microsoft.com/office/drawing/2014/main" id="{50965FA8-747E-4F02-919E-5B7DD0E6C23B}"/>
              </a:ext>
            </a:extLst>
          </p:cNvPr>
          <p:cNvPicPr>
            <a:picLocks noChangeAspect="1"/>
          </p:cNvPicPr>
          <p:nvPr>
            <p:custDataLst>
              <p:tags r:id="rId4"/>
            </p:custDataLst>
          </p:nvPr>
        </p:nvPicPr>
        <p:blipFill>
          <a:blip r:embed="rId27"/>
          <a:stretch>
            <a:fillRect/>
          </a:stretch>
        </p:blipFill>
        <p:spPr>
          <a:xfrm>
            <a:off x="6198651" y="3210833"/>
            <a:ext cx="2035655" cy="640969"/>
          </a:xfrm>
          <a:prstGeom prst="rect">
            <a:avLst/>
          </a:prstGeom>
        </p:spPr>
      </p:pic>
      <p:pic>
        <p:nvPicPr>
          <p:cNvPr id="41" name="Picture 40">
            <a:extLst>
              <a:ext uri="{FF2B5EF4-FFF2-40B4-BE49-F238E27FC236}">
                <a16:creationId xmlns:a16="http://schemas.microsoft.com/office/drawing/2014/main" id="{CD865D03-FB7C-427D-96A9-11AE9C74A89F}"/>
              </a:ext>
            </a:extLst>
          </p:cNvPr>
          <p:cNvPicPr>
            <a:picLocks noChangeAspect="1"/>
          </p:cNvPicPr>
          <p:nvPr>
            <p:custDataLst>
              <p:tags r:id="rId5"/>
            </p:custDataLst>
          </p:nvPr>
        </p:nvPicPr>
        <p:blipFill>
          <a:blip r:embed="rId28"/>
          <a:stretch>
            <a:fillRect/>
          </a:stretch>
        </p:blipFill>
        <p:spPr>
          <a:xfrm>
            <a:off x="251798" y="3382275"/>
            <a:ext cx="3857747" cy="693128"/>
          </a:xfrm>
          <a:prstGeom prst="rect">
            <a:avLst/>
          </a:prstGeom>
        </p:spPr>
      </p:pic>
      <p:pic>
        <p:nvPicPr>
          <p:cNvPr id="47" name="Picture 46">
            <a:extLst>
              <a:ext uri="{FF2B5EF4-FFF2-40B4-BE49-F238E27FC236}">
                <a16:creationId xmlns:a16="http://schemas.microsoft.com/office/drawing/2014/main" id="{54E5F65A-DE75-4CCE-9FC5-6BEEAFFE5F7C}"/>
              </a:ext>
            </a:extLst>
          </p:cNvPr>
          <p:cNvPicPr>
            <a:picLocks noChangeAspect="1"/>
          </p:cNvPicPr>
          <p:nvPr>
            <p:custDataLst>
              <p:tags r:id="rId6"/>
            </p:custDataLst>
          </p:nvPr>
        </p:nvPicPr>
        <p:blipFill>
          <a:blip r:embed="rId29"/>
          <a:stretch>
            <a:fillRect/>
          </a:stretch>
        </p:blipFill>
        <p:spPr>
          <a:xfrm>
            <a:off x="5803308" y="4104150"/>
            <a:ext cx="2563658" cy="301714"/>
          </a:xfrm>
          <a:prstGeom prst="rect">
            <a:avLst/>
          </a:prstGeom>
        </p:spPr>
      </p:pic>
      <p:pic>
        <p:nvPicPr>
          <p:cNvPr id="50" name="Picture 49">
            <a:extLst>
              <a:ext uri="{FF2B5EF4-FFF2-40B4-BE49-F238E27FC236}">
                <a16:creationId xmlns:a16="http://schemas.microsoft.com/office/drawing/2014/main" id="{1D46AD2A-4545-4C95-951A-FBAE08671711}"/>
              </a:ext>
            </a:extLst>
          </p:cNvPr>
          <p:cNvPicPr>
            <a:picLocks noChangeAspect="1"/>
          </p:cNvPicPr>
          <p:nvPr>
            <p:custDataLst>
              <p:tags r:id="rId7"/>
            </p:custDataLst>
          </p:nvPr>
        </p:nvPicPr>
        <p:blipFill>
          <a:blip r:embed="rId30"/>
          <a:stretch>
            <a:fillRect/>
          </a:stretch>
        </p:blipFill>
        <p:spPr>
          <a:xfrm>
            <a:off x="320115" y="4767972"/>
            <a:ext cx="2966861" cy="666692"/>
          </a:xfrm>
          <a:prstGeom prst="rect">
            <a:avLst/>
          </a:prstGeom>
        </p:spPr>
      </p:pic>
      <p:pic>
        <p:nvPicPr>
          <p:cNvPr id="55" name="Picture 54">
            <a:extLst>
              <a:ext uri="{FF2B5EF4-FFF2-40B4-BE49-F238E27FC236}">
                <a16:creationId xmlns:a16="http://schemas.microsoft.com/office/drawing/2014/main" id="{F84EC8AB-9795-4FB7-9CF8-03C5CF69A6CA}"/>
              </a:ext>
            </a:extLst>
          </p:cNvPr>
          <p:cNvPicPr>
            <a:picLocks noChangeAspect="1"/>
          </p:cNvPicPr>
          <p:nvPr>
            <p:custDataLst>
              <p:tags r:id="rId8"/>
            </p:custDataLst>
          </p:nvPr>
        </p:nvPicPr>
        <p:blipFill>
          <a:blip r:embed="rId31"/>
          <a:stretch>
            <a:fillRect/>
          </a:stretch>
        </p:blipFill>
        <p:spPr>
          <a:xfrm>
            <a:off x="555625" y="5929241"/>
            <a:ext cx="3337144" cy="802742"/>
          </a:xfrm>
          <a:prstGeom prst="rect">
            <a:avLst/>
          </a:prstGeom>
        </p:spPr>
      </p:pic>
      <p:pic>
        <p:nvPicPr>
          <p:cNvPr id="52" name="Picture 51">
            <a:extLst>
              <a:ext uri="{FF2B5EF4-FFF2-40B4-BE49-F238E27FC236}">
                <a16:creationId xmlns:a16="http://schemas.microsoft.com/office/drawing/2014/main" id="{41FAEFBF-EC17-4E82-A2FB-3ACD22E178A2}"/>
              </a:ext>
            </a:extLst>
          </p:cNvPr>
          <p:cNvPicPr>
            <a:picLocks noChangeAspect="1"/>
          </p:cNvPicPr>
          <p:nvPr>
            <p:custDataLst>
              <p:tags r:id="rId9"/>
            </p:custDataLst>
          </p:nvPr>
        </p:nvPicPr>
        <p:blipFill>
          <a:blip r:embed="rId32"/>
          <a:stretch>
            <a:fillRect/>
          </a:stretch>
        </p:blipFill>
        <p:spPr>
          <a:xfrm>
            <a:off x="6806650" y="4770629"/>
            <a:ext cx="1060571" cy="630858"/>
          </a:xfrm>
          <a:prstGeom prst="rect">
            <a:avLst/>
          </a:prstGeom>
        </p:spPr>
      </p:pic>
      <p:pic>
        <p:nvPicPr>
          <p:cNvPr id="39" name="Picture 38">
            <a:extLst>
              <a:ext uri="{FF2B5EF4-FFF2-40B4-BE49-F238E27FC236}">
                <a16:creationId xmlns:a16="http://schemas.microsoft.com/office/drawing/2014/main" id="{07D94564-9A28-4789-B629-15B718D310B5}"/>
              </a:ext>
            </a:extLst>
          </p:cNvPr>
          <p:cNvPicPr>
            <a:picLocks noChangeAspect="1"/>
          </p:cNvPicPr>
          <p:nvPr>
            <p:custDataLst>
              <p:tags r:id="rId10"/>
            </p:custDataLst>
          </p:nvPr>
        </p:nvPicPr>
        <p:blipFill>
          <a:blip r:embed="rId33"/>
          <a:stretch>
            <a:fillRect/>
          </a:stretch>
        </p:blipFill>
        <p:spPr>
          <a:xfrm>
            <a:off x="6346106" y="566726"/>
            <a:ext cx="1921829" cy="557714"/>
          </a:xfrm>
          <a:prstGeom prst="rect">
            <a:avLst/>
          </a:prstGeom>
        </p:spPr>
      </p:pic>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2C5D95C4-29C4-4C33-A755-4D04CB6C66C8}"/>
              </a:ext>
            </a:extLst>
          </p:cNvPr>
          <p:cNvPicPr>
            <a:picLocks noChangeAspect="1"/>
          </p:cNvPicPr>
          <p:nvPr>
            <p:custDataLst>
              <p:tags r:id="rId11"/>
            </p:custDataLst>
          </p:nvPr>
        </p:nvPicPr>
        <p:blipFill>
          <a:blip r:embed="rId34"/>
          <a:stretch>
            <a:fillRect/>
          </a:stretch>
        </p:blipFill>
        <p:spPr>
          <a:xfrm>
            <a:off x="-3333671" y="1876263"/>
            <a:ext cx="3100952" cy="597333"/>
          </a:xfrm>
          <a:prstGeom prst="rect">
            <a:avLst/>
          </a:prstGeom>
        </p:spPr>
      </p:pic>
      <p:pic>
        <p:nvPicPr>
          <p:cNvPr id="54" name="Picture 53">
            <a:extLst>
              <a:ext uri="{FF2B5EF4-FFF2-40B4-BE49-F238E27FC236}">
                <a16:creationId xmlns:a16="http://schemas.microsoft.com/office/drawing/2014/main" id="{40534067-C740-44D8-996B-EF219964ABF7}"/>
              </a:ext>
            </a:extLst>
          </p:cNvPr>
          <p:cNvPicPr>
            <a:picLocks noChangeAspect="1"/>
          </p:cNvPicPr>
          <p:nvPr>
            <p:custDataLst>
              <p:tags r:id="rId12"/>
            </p:custDataLst>
          </p:nvPr>
        </p:nvPicPr>
        <p:blipFill>
          <a:blip r:embed="rId33"/>
          <a:stretch>
            <a:fillRect/>
          </a:stretch>
        </p:blipFill>
        <p:spPr>
          <a:xfrm>
            <a:off x="6449256" y="5522477"/>
            <a:ext cx="1626756" cy="472084"/>
          </a:xfrm>
          <a:prstGeom prst="rect">
            <a:avLst/>
          </a:prstGeom>
        </p:spPr>
      </p:pic>
      <p:pic>
        <p:nvPicPr>
          <p:cNvPr id="57" name="Picture 56">
            <a:extLst>
              <a:ext uri="{FF2B5EF4-FFF2-40B4-BE49-F238E27FC236}">
                <a16:creationId xmlns:a16="http://schemas.microsoft.com/office/drawing/2014/main" id="{8063B142-7CFA-416A-B345-B776398A3348}"/>
              </a:ext>
            </a:extLst>
          </p:cNvPr>
          <p:cNvPicPr>
            <a:picLocks noChangeAspect="1"/>
          </p:cNvPicPr>
          <p:nvPr>
            <p:custDataLst>
              <p:tags r:id="rId13"/>
            </p:custDataLst>
          </p:nvPr>
        </p:nvPicPr>
        <p:blipFill>
          <a:blip r:embed="rId35"/>
          <a:stretch>
            <a:fillRect/>
          </a:stretch>
        </p:blipFill>
        <p:spPr>
          <a:xfrm>
            <a:off x="913398" y="7327333"/>
            <a:ext cx="4647619" cy="684190"/>
          </a:xfrm>
          <a:prstGeom prst="rect">
            <a:avLst/>
          </a:prstGeom>
        </p:spPr>
      </p:pic>
      <p:pic>
        <p:nvPicPr>
          <p:cNvPr id="59" name="Picture 58">
            <a:extLst>
              <a:ext uri="{FF2B5EF4-FFF2-40B4-BE49-F238E27FC236}">
                <a16:creationId xmlns:a16="http://schemas.microsoft.com/office/drawing/2014/main" id="{A6FEE139-73EB-4749-9924-652BF360C511}"/>
              </a:ext>
            </a:extLst>
          </p:cNvPr>
          <p:cNvPicPr>
            <a:picLocks noChangeAspect="1"/>
          </p:cNvPicPr>
          <p:nvPr>
            <p:custDataLst>
              <p:tags r:id="rId14"/>
            </p:custDataLst>
          </p:nvPr>
        </p:nvPicPr>
        <p:blipFill>
          <a:blip r:embed="rId36"/>
          <a:stretch>
            <a:fillRect/>
          </a:stretch>
        </p:blipFill>
        <p:spPr>
          <a:xfrm>
            <a:off x="9560824" y="708891"/>
            <a:ext cx="2869333" cy="256304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righ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439568" y="4523448"/>
            <a:ext cx="5419065" cy="2014968"/>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pic>
        <p:nvPicPr>
          <p:cNvPr id="61493" name="Picture 53"/>
          <p:cNvPicPr>
            <a:picLocks noChangeAspect="1" noChangeArrowheads="1"/>
          </p:cNvPicPr>
          <p:nvPr/>
        </p:nvPicPr>
        <p:blipFill>
          <a:blip r:embed="rId4" cstate="print">
            <a:clrChange>
              <a:clrFrom>
                <a:srgbClr val="212830"/>
              </a:clrFrom>
              <a:clrTo>
                <a:srgbClr val="212830">
                  <a:alpha val="0"/>
                </a:srgbClr>
              </a:clrTo>
            </a:clrChange>
          </a:blip>
          <a:srcRect/>
          <a:stretch>
            <a:fillRect/>
          </a:stretch>
        </p:blipFill>
        <p:spPr bwMode="auto">
          <a:xfrm>
            <a:off x="0" y="4332706"/>
            <a:ext cx="6044750" cy="2390257"/>
          </a:xfrm>
          <a:prstGeom prst="rect">
            <a:avLst/>
          </a:prstGeom>
          <a:noFill/>
          <a:ln w="9525">
            <a:noFill/>
            <a:miter lim="800000"/>
            <a:headEnd/>
            <a:tailEnd/>
          </a:ln>
        </p:spPr>
      </p:pic>
      <p:sp>
        <p:nvSpPr>
          <p:cNvPr id="61444" name="Rectangle 4"/>
          <p:cNvSpPr>
            <a:spLocks noGrp="1" noChangeArrowheads="1"/>
          </p:cNvSpPr>
          <p:nvPr>
            <p:ph type="title"/>
          </p:nvPr>
        </p:nvSpPr>
        <p:spPr>
          <a:effectLst/>
        </p:spPr>
        <p:txBody>
          <a:bodyPr/>
          <a:lstStyle/>
          <a:p>
            <a:r>
              <a:rPr lang="en-US" dirty="0"/>
              <a:t>Side View</a:t>
            </a:r>
          </a:p>
        </p:txBody>
      </p:sp>
      <p:sp>
        <p:nvSpPr>
          <p:cNvPr id="61470" name="Rectangle 30"/>
          <p:cNvSpPr>
            <a:spLocks noChangeArrowheads="1"/>
          </p:cNvSpPr>
          <p:nvPr/>
        </p:nvSpPr>
        <p:spPr bwMode="auto">
          <a:xfrm>
            <a:off x="193676" y="1730002"/>
            <a:ext cx="8679392" cy="1477328"/>
          </a:xfrm>
          <a:prstGeom prst="rect">
            <a:avLst/>
          </a:prstGeom>
          <a:noFill/>
          <a:ln w="12700">
            <a:noFill/>
            <a:miter lim="800000"/>
            <a:headEnd type="none" w="lg" len="med"/>
            <a:tailEnd type="none" w="lg" len="med"/>
          </a:ln>
          <a:effectLst/>
        </p:spPr>
        <p:txBody>
          <a:bodyPr wrap="square">
            <a:spAutoFit/>
          </a:bodyPr>
          <a:lstStyle/>
          <a:p>
            <a:r>
              <a:rPr lang="en-US" sz="1800" dirty="0"/>
              <a:t>H = Water depth</a:t>
            </a:r>
          </a:p>
          <a:p>
            <a:r>
              <a:rPr lang="en-US" sz="1800" dirty="0"/>
              <a:t>L = Length of the flocculator channel</a:t>
            </a:r>
          </a:p>
          <a:p>
            <a:r>
              <a:rPr lang="en-US" sz="1800" dirty="0"/>
              <a:t>S = Space between baffles</a:t>
            </a:r>
          </a:p>
          <a:p>
            <a:r>
              <a:rPr lang="en-US" sz="1800" dirty="0"/>
              <a:t>T = Thickness of the baffles</a:t>
            </a:r>
          </a:p>
          <a:p>
            <a:r>
              <a:rPr lang="en-US" sz="1800" dirty="0"/>
              <a:t>B =Perpendicular center to center distance between baffles</a:t>
            </a:r>
          </a:p>
        </p:txBody>
      </p:sp>
      <p:graphicFrame>
        <p:nvGraphicFramePr>
          <p:cNvPr id="61492" name="Object 52"/>
          <p:cNvGraphicFramePr>
            <a:graphicFrameLocks noChangeAspect="1"/>
          </p:cNvGraphicFramePr>
          <p:nvPr/>
        </p:nvGraphicFramePr>
        <p:xfrm>
          <a:off x="3161552" y="2574721"/>
          <a:ext cx="1193800" cy="279400"/>
        </p:xfrm>
        <a:graphic>
          <a:graphicData uri="http://schemas.openxmlformats.org/presentationml/2006/ole">
            <mc:AlternateContent xmlns:mc="http://schemas.openxmlformats.org/markup-compatibility/2006">
              <mc:Choice xmlns:v="urn:schemas-microsoft-com:vml" Requires="v">
                <p:oleObj spid="_x0000_s61827" name="Equation" r:id="rId5" imgW="1193760" imgH="279360" progId="Equation.DSMT4">
                  <p:embed/>
                </p:oleObj>
              </mc:Choice>
              <mc:Fallback>
                <p:oleObj name="Equation" r:id="rId5" imgW="1193760" imgH="279360" progId="Equation.DSMT4">
                  <p:embed/>
                  <p:pic>
                    <p:nvPicPr>
                      <p:cNvPr id="0" name="Picture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1552" y="2574721"/>
                        <a:ext cx="1193800" cy="279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Line 12"/>
          <p:cNvSpPr>
            <a:spLocks noChangeShapeType="1"/>
          </p:cNvSpPr>
          <p:nvPr/>
        </p:nvSpPr>
        <p:spPr bwMode="auto">
          <a:xfrm>
            <a:off x="3487078" y="4524684"/>
            <a:ext cx="0" cy="202177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31" name="Text Box 10"/>
          <p:cNvSpPr txBox="1">
            <a:spLocks noChangeArrowheads="1"/>
          </p:cNvSpPr>
          <p:nvPr/>
        </p:nvSpPr>
        <p:spPr bwMode="auto">
          <a:xfrm>
            <a:off x="3317735" y="5140087"/>
            <a:ext cx="153748" cy="400110"/>
          </a:xfrm>
          <a:prstGeom prst="rect">
            <a:avLst/>
          </a:prstGeom>
          <a:solidFill>
            <a:schemeClr val="accent3"/>
          </a:solidFill>
          <a:ln w="12700">
            <a:noFill/>
            <a:miter lim="800000"/>
            <a:headEnd type="none" w="lg" len="med"/>
            <a:tailEnd type="none" w="lg" len="med"/>
          </a:ln>
          <a:effectLst/>
        </p:spPr>
        <p:txBody>
          <a:bodyPr wrap="square">
            <a:spAutoFit/>
          </a:bodyPr>
          <a:lstStyle/>
          <a:p>
            <a:r>
              <a:rPr lang="es-HN" sz="2000" dirty="0"/>
              <a:t>H</a:t>
            </a:r>
          </a:p>
        </p:txBody>
      </p:sp>
      <p:sp>
        <p:nvSpPr>
          <p:cNvPr id="32" name="Line 53"/>
          <p:cNvSpPr>
            <a:spLocks noChangeShapeType="1"/>
          </p:cNvSpPr>
          <p:nvPr/>
        </p:nvSpPr>
        <p:spPr bwMode="auto">
          <a:xfrm rot="-5400000">
            <a:off x="3143756" y="3954364"/>
            <a:ext cx="0" cy="541357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33" name="Text Box 54"/>
          <p:cNvSpPr txBox="1">
            <a:spLocks noChangeArrowheads="1"/>
          </p:cNvSpPr>
          <p:nvPr/>
        </p:nvSpPr>
        <p:spPr bwMode="auto">
          <a:xfrm>
            <a:off x="4180170" y="6550137"/>
            <a:ext cx="320675" cy="396875"/>
          </a:xfrm>
          <a:prstGeom prst="rect">
            <a:avLst/>
          </a:prstGeom>
          <a:solidFill>
            <a:schemeClr val="bg1"/>
          </a:solidFill>
          <a:ln w="12700">
            <a:noFill/>
            <a:miter lim="800000"/>
            <a:headEnd type="none" w="lg" len="med"/>
            <a:tailEnd type="none" w="lg" len="med"/>
          </a:ln>
          <a:effectLst/>
        </p:spPr>
        <p:txBody>
          <a:bodyPr>
            <a:spAutoFit/>
          </a:bodyPr>
          <a:lstStyle/>
          <a:p>
            <a:r>
              <a:rPr lang="es-HN" sz="2000" dirty="0"/>
              <a:t>L</a:t>
            </a:r>
          </a:p>
        </p:txBody>
      </p:sp>
      <p:sp>
        <p:nvSpPr>
          <p:cNvPr id="1159" name="Line 13"/>
          <p:cNvSpPr>
            <a:spLocks noChangeShapeType="1"/>
          </p:cNvSpPr>
          <p:nvPr/>
        </p:nvSpPr>
        <p:spPr bwMode="auto">
          <a:xfrm rot="-5400000">
            <a:off x="1375647" y="5284368"/>
            <a:ext cx="0" cy="210389"/>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0" name="Text Box 14"/>
          <p:cNvSpPr txBox="1">
            <a:spLocks noChangeArrowheads="1"/>
          </p:cNvSpPr>
          <p:nvPr/>
        </p:nvSpPr>
        <p:spPr bwMode="auto">
          <a:xfrm>
            <a:off x="1227377" y="5054137"/>
            <a:ext cx="231775" cy="396875"/>
          </a:xfrm>
          <a:prstGeom prst="rect">
            <a:avLst/>
          </a:prstGeom>
          <a:noFill/>
          <a:ln w="12700">
            <a:noFill/>
            <a:miter lim="800000"/>
            <a:headEnd type="none" w="lg" len="med"/>
            <a:tailEnd type="none" w="lg" len="med"/>
          </a:ln>
          <a:effectLst/>
        </p:spPr>
        <p:txBody>
          <a:bodyPr>
            <a:spAutoFit/>
          </a:bodyPr>
          <a:lstStyle/>
          <a:p>
            <a:r>
              <a:rPr lang="es-HN" sz="2000" dirty="0"/>
              <a:t>S</a:t>
            </a:r>
          </a:p>
        </p:txBody>
      </p:sp>
      <p:sp>
        <p:nvSpPr>
          <p:cNvPr id="1161" name="Line 55"/>
          <p:cNvSpPr>
            <a:spLocks noChangeShapeType="1"/>
          </p:cNvSpPr>
          <p:nvPr/>
        </p:nvSpPr>
        <p:spPr bwMode="auto">
          <a:xfrm rot="-10800000">
            <a:off x="1687021" y="6226442"/>
            <a:ext cx="0" cy="29051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2" name="Text Box 56"/>
          <p:cNvSpPr txBox="1">
            <a:spLocks noChangeArrowheads="1"/>
          </p:cNvSpPr>
          <p:nvPr/>
        </p:nvSpPr>
        <p:spPr bwMode="auto">
          <a:xfrm>
            <a:off x="1035217" y="6167481"/>
            <a:ext cx="666554" cy="400110"/>
          </a:xfrm>
          <a:prstGeom prst="rect">
            <a:avLst/>
          </a:prstGeom>
          <a:noFill/>
          <a:ln w="12700">
            <a:noFill/>
            <a:miter lim="800000"/>
            <a:headEnd type="none" w="lg" len="med"/>
            <a:tailEnd type="none" w="lg" len="med"/>
          </a:ln>
          <a:effectLst/>
        </p:spPr>
        <p:txBody>
          <a:bodyPr wrap="square">
            <a:spAutoFit/>
          </a:bodyPr>
          <a:lstStyle/>
          <a:p>
            <a:r>
              <a:rPr lang="es-HN" sz="2000" dirty="0"/>
              <a:t>1.5S</a:t>
            </a:r>
          </a:p>
        </p:txBody>
      </p:sp>
      <p:sp>
        <p:nvSpPr>
          <p:cNvPr id="1163" name="Text Box 58"/>
          <p:cNvSpPr txBox="1">
            <a:spLocks noChangeArrowheads="1"/>
          </p:cNvSpPr>
          <p:nvPr/>
        </p:nvSpPr>
        <p:spPr bwMode="auto">
          <a:xfrm>
            <a:off x="1082842" y="4479518"/>
            <a:ext cx="844722" cy="400110"/>
          </a:xfrm>
          <a:prstGeom prst="rect">
            <a:avLst/>
          </a:prstGeom>
          <a:noFill/>
          <a:ln w="12700">
            <a:noFill/>
            <a:miter lim="800000"/>
            <a:headEnd type="none" w="lg" len="med"/>
            <a:tailEnd type="none" w="lg" len="med"/>
          </a:ln>
          <a:effectLst/>
        </p:spPr>
        <p:txBody>
          <a:bodyPr wrap="square">
            <a:spAutoFit/>
          </a:bodyPr>
          <a:lstStyle/>
          <a:p>
            <a:r>
              <a:rPr lang="es-HN" sz="2000" dirty="0"/>
              <a:t>1.5 S</a:t>
            </a:r>
          </a:p>
        </p:txBody>
      </p:sp>
      <p:sp>
        <p:nvSpPr>
          <p:cNvPr id="1164" name="Rectangle 59"/>
          <p:cNvSpPr>
            <a:spLocks noChangeArrowheads="1"/>
          </p:cNvSpPr>
          <p:nvPr/>
        </p:nvSpPr>
        <p:spPr bwMode="auto">
          <a:xfrm>
            <a:off x="6457360" y="4489430"/>
            <a:ext cx="1742015" cy="461665"/>
          </a:xfrm>
          <a:prstGeom prst="rect">
            <a:avLst/>
          </a:prstGeom>
          <a:noFill/>
          <a:ln w="12700">
            <a:noFill/>
            <a:miter lim="800000"/>
            <a:headEnd type="none" w="lg" len="med"/>
            <a:tailEnd type="none" w="lg" len="med"/>
          </a:ln>
          <a:effectLst/>
        </p:spPr>
        <p:txBody>
          <a:bodyPr wrap="none">
            <a:spAutoFit/>
          </a:bodyPr>
          <a:lstStyle/>
          <a:p>
            <a:r>
              <a:rPr lang="en-US" sz="2400" dirty="0"/>
              <a:t>Upper baffle</a:t>
            </a:r>
          </a:p>
        </p:txBody>
      </p:sp>
      <p:sp>
        <p:nvSpPr>
          <p:cNvPr id="1165" name="Line 60"/>
          <p:cNvSpPr>
            <a:spLocks noChangeShapeType="1"/>
          </p:cNvSpPr>
          <p:nvPr/>
        </p:nvSpPr>
        <p:spPr bwMode="auto">
          <a:xfrm flipH="1">
            <a:off x="5429826" y="4750867"/>
            <a:ext cx="990600" cy="9525"/>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66" name="Rectangle 62"/>
          <p:cNvSpPr>
            <a:spLocks noChangeArrowheads="1"/>
          </p:cNvSpPr>
          <p:nvPr/>
        </p:nvSpPr>
        <p:spPr bwMode="auto">
          <a:xfrm>
            <a:off x="6404508" y="4993931"/>
            <a:ext cx="1775679" cy="461665"/>
          </a:xfrm>
          <a:prstGeom prst="rect">
            <a:avLst/>
          </a:prstGeom>
          <a:noFill/>
          <a:ln w="12700">
            <a:noFill/>
            <a:miter lim="800000"/>
            <a:headEnd type="none" w="lg" len="med"/>
            <a:tailEnd type="none" w="lg" len="med"/>
          </a:ln>
          <a:effectLst/>
        </p:spPr>
        <p:txBody>
          <a:bodyPr wrap="none">
            <a:spAutoFit/>
          </a:bodyPr>
          <a:lstStyle/>
          <a:p>
            <a:r>
              <a:rPr lang="en-US" sz="2400" dirty="0"/>
              <a:t>Lower baffle</a:t>
            </a:r>
          </a:p>
        </p:txBody>
      </p:sp>
      <p:sp>
        <p:nvSpPr>
          <p:cNvPr id="1167" name="Line 63"/>
          <p:cNvSpPr>
            <a:spLocks noChangeShapeType="1"/>
          </p:cNvSpPr>
          <p:nvPr/>
        </p:nvSpPr>
        <p:spPr bwMode="auto">
          <a:xfrm flipH="1" flipV="1">
            <a:off x="5641315" y="5228228"/>
            <a:ext cx="676275" cy="111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68" name="Line 55"/>
          <p:cNvSpPr>
            <a:spLocks noChangeShapeType="1"/>
          </p:cNvSpPr>
          <p:nvPr/>
        </p:nvSpPr>
        <p:spPr bwMode="auto">
          <a:xfrm rot="-10800000">
            <a:off x="1896319" y="4523659"/>
            <a:ext cx="0" cy="29051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9" name="Rectangle 62"/>
          <p:cNvSpPr>
            <a:spLocks noChangeArrowheads="1"/>
          </p:cNvSpPr>
          <p:nvPr/>
        </p:nvSpPr>
        <p:spPr bwMode="auto">
          <a:xfrm>
            <a:off x="5961817" y="3850341"/>
            <a:ext cx="2847254" cy="461665"/>
          </a:xfrm>
          <a:prstGeom prst="rect">
            <a:avLst/>
          </a:prstGeom>
          <a:noFill/>
          <a:ln w="12700">
            <a:noFill/>
            <a:miter lim="800000"/>
            <a:headEnd type="none" w="lg" len="med"/>
            <a:tailEnd type="none" w="lg" len="med"/>
          </a:ln>
          <a:effectLst/>
        </p:spPr>
        <p:txBody>
          <a:bodyPr wrap="none">
            <a:spAutoFit/>
          </a:bodyPr>
          <a:lstStyle/>
          <a:p>
            <a:r>
              <a:rPr lang="en-US" sz="2400"/>
              <a:t>Minimum water level</a:t>
            </a:r>
          </a:p>
        </p:txBody>
      </p:sp>
      <p:sp>
        <p:nvSpPr>
          <p:cNvPr id="1170" name="Line 63"/>
          <p:cNvSpPr>
            <a:spLocks noChangeShapeType="1"/>
          </p:cNvSpPr>
          <p:nvPr/>
        </p:nvSpPr>
        <p:spPr bwMode="auto">
          <a:xfrm flipH="1">
            <a:off x="5648241" y="4067174"/>
            <a:ext cx="386128" cy="448181"/>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71" name="Rectangle 62"/>
          <p:cNvSpPr>
            <a:spLocks noChangeArrowheads="1"/>
          </p:cNvSpPr>
          <p:nvPr/>
        </p:nvSpPr>
        <p:spPr bwMode="auto">
          <a:xfrm>
            <a:off x="6200461" y="5711870"/>
            <a:ext cx="2481205" cy="830997"/>
          </a:xfrm>
          <a:prstGeom prst="rect">
            <a:avLst/>
          </a:prstGeom>
          <a:noFill/>
          <a:ln w="12700">
            <a:noFill/>
            <a:miter lim="800000"/>
            <a:headEnd type="none" w="lg" len="med"/>
            <a:tailEnd type="none" w="lg" len="med"/>
          </a:ln>
          <a:effectLst/>
        </p:spPr>
        <p:txBody>
          <a:bodyPr wrap="square">
            <a:spAutoFit/>
          </a:bodyPr>
          <a:lstStyle/>
          <a:p>
            <a:r>
              <a:rPr lang="en-US" sz="2400" dirty="0"/>
              <a:t>Port from previous channel</a:t>
            </a:r>
          </a:p>
        </p:txBody>
      </p:sp>
      <p:sp>
        <p:nvSpPr>
          <p:cNvPr id="1172" name="Line 63"/>
          <p:cNvSpPr>
            <a:spLocks noChangeShapeType="1"/>
          </p:cNvSpPr>
          <p:nvPr/>
        </p:nvSpPr>
        <p:spPr bwMode="auto">
          <a:xfrm flipH="1">
            <a:off x="5719959" y="6042221"/>
            <a:ext cx="371476" cy="7938"/>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73" name="Rectangle 62"/>
          <p:cNvSpPr>
            <a:spLocks noChangeArrowheads="1"/>
          </p:cNvSpPr>
          <p:nvPr/>
        </p:nvSpPr>
        <p:spPr bwMode="auto">
          <a:xfrm>
            <a:off x="3023877" y="3402666"/>
            <a:ext cx="6019597" cy="461665"/>
          </a:xfrm>
          <a:prstGeom prst="rect">
            <a:avLst/>
          </a:prstGeom>
          <a:noFill/>
          <a:ln w="12700">
            <a:noFill/>
            <a:miter lim="800000"/>
            <a:headEnd type="none" w="lg" len="med"/>
            <a:tailEnd type="none" w="lg" len="med"/>
          </a:ln>
          <a:effectLst/>
        </p:spPr>
        <p:txBody>
          <a:bodyPr wrap="none">
            <a:spAutoFit/>
          </a:bodyPr>
          <a:lstStyle/>
          <a:p>
            <a:r>
              <a:rPr lang="en-US" sz="2400" dirty="0"/>
              <a:t>Exit to the sedimentation tank entrance channel</a:t>
            </a:r>
          </a:p>
        </p:txBody>
      </p:sp>
      <p:cxnSp>
        <p:nvCxnSpPr>
          <p:cNvPr id="1174" name="Elbow Connector 1164"/>
          <p:cNvCxnSpPr>
            <a:stCxn id="1173" idx="1"/>
            <a:endCxn id="1177" idx="0"/>
          </p:cNvCxnSpPr>
          <p:nvPr/>
        </p:nvCxnSpPr>
        <p:spPr bwMode="auto">
          <a:xfrm rot="10800000" flipV="1">
            <a:off x="610949" y="3633499"/>
            <a:ext cx="2412928" cy="711924"/>
          </a:xfrm>
          <a:prstGeom prst="curvedConnector2">
            <a:avLst/>
          </a:prstGeom>
          <a:noFill/>
          <a:ln w="12700" cap="flat" cmpd="sng" algn="ctr">
            <a:solidFill>
              <a:schemeClr val="tx1"/>
            </a:solidFill>
            <a:prstDash val="solid"/>
            <a:round/>
            <a:headEnd type="none" w="lg" len="med"/>
            <a:tailEnd type="arrow"/>
          </a:ln>
          <a:effectLst/>
        </p:spPr>
      </p:cxnSp>
      <p:sp>
        <p:nvSpPr>
          <p:cNvPr id="1177" name="Rectangle 1176"/>
          <p:cNvSpPr/>
          <p:nvPr/>
        </p:nvSpPr>
        <p:spPr bwMode="auto">
          <a:xfrm>
            <a:off x="428878" y="4345423"/>
            <a:ext cx="364141" cy="47743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79" name="Picture 2"/>
          <p:cNvPicPr>
            <a:picLocks noChangeAspect="1" noChangeArrowheads="1"/>
          </p:cNvPicPr>
          <p:nvPr/>
        </p:nvPicPr>
        <p:blipFill>
          <a:blip r:embed="rId7"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5943601" cy="1143000"/>
          </a:xfrm>
        </p:spPr>
        <p:txBody>
          <a:bodyPr/>
          <a:lstStyle/>
          <a:p>
            <a:r>
              <a:rPr lang="en-US" dirty="0"/>
              <a:t>Estimating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transition value for H/S is at 5 (from CFD analysis) (this is our weakest assumption)</a:t>
                </a:r>
              </a:p>
              <a:p>
                <a:r>
                  <a:rPr lang="en-US" dirty="0">
                    <a:latin typeface="Symbol" pitchFamily="18" charset="2"/>
                  </a:rPr>
                  <a:t>        </a:t>
                </a:r>
                <a:r>
                  <a:rPr lang="en-US" dirty="0"/>
                  <a:t>has a value of 2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 (CFD analysis and </a:t>
                </a:r>
                <a:r>
                  <a:rPr lang="en-US" dirty="0" err="1"/>
                  <a:t>Haarhoff</a:t>
                </a:r>
                <a:r>
                  <a:rPr lang="en-US" dirty="0"/>
                  <a:t>, 2001)</a:t>
                </a:r>
              </a:p>
              <a:p>
                <a:r>
                  <a:rPr lang="en-US" dirty="0"/>
                  <a:t>         has a value of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&gt; 5</a:t>
                </a:r>
              </a:p>
              <a:p>
                <a:r>
                  <a:rPr lang="en-US" dirty="0"/>
                  <a:t>Solve for                 when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5</a:t>
                </a:r>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10"/>
                <a:stretch>
                  <a:fillRect l="-3407" t="-7682" r="-2000"/>
                </a:stretch>
              </a:blipFill>
            </p:spPr>
            <p:txBody>
              <a:bodyPr/>
              <a:lstStyle/>
              <a:p>
                <a:r>
                  <a:rPr lang="en-US">
                    <a:noFill/>
                  </a:rPr>
                  <a:t> </a:t>
                </a:r>
              </a:p>
            </p:txBody>
          </p:sp>
        </mc:Fallback>
      </mc:AlternateContent>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920488" y="489348"/>
            <a:ext cx="3401549" cy="706554"/>
          </a:xfrm>
          <a:prstGeom prst="rect">
            <a:avLst/>
          </a:prstGeom>
        </p:spPr>
      </p:pic>
      <p:pic>
        <p:nvPicPr>
          <p:cNvPr id="10" name="Picture 9">
            <a:extLst>
              <a:ext uri="{FF2B5EF4-FFF2-40B4-BE49-F238E27FC236}">
                <a16:creationId xmlns:a16="http://schemas.microsoft.com/office/drawing/2014/main" id="{ABA6B20B-6863-4881-999B-F0423F04CFFE}"/>
              </a:ext>
            </a:extLst>
          </p:cNvPr>
          <p:cNvPicPr>
            <a:picLocks noChangeAspect="1"/>
          </p:cNvPicPr>
          <p:nvPr>
            <p:custDataLst>
              <p:tags r:id="rId2"/>
            </p:custDataLst>
          </p:nvPr>
        </p:nvPicPr>
        <p:blipFill>
          <a:blip r:embed="rId12"/>
          <a:stretch>
            <a:fillRect/>
          </a:stretch>
        </p:blipFill>
        <p:spPr>
          <a:xfrm>
            <a:off x="4247639" y="3750577"/>
            <a:ext cx="1759622" cy="674060"/>
          </a:xfrm>
          <a:prstGeom prst="rect">
            <a:avLst/>
          </a:prstGeom>
        </p:spPr>
      </p:pic>
      <p:pic>
        <p:nvPicPr>
          <p:cNvPr id="18" name="Picture 17">
            <a:extLst>
              <a:ext uri="{FF2B5EF4-FFF2-40B4-BE49-F238E27FC236}">
                <a16:creationId xmlns:a16="http://schemas.microsoft.com/office/drawing/2014/main" id="{52AC986E-C37F-463D-BBAB-522A6CD6BCE2}"/>
              </a:ext>
            </a:extLst>
          </p:cNvPr>
          <p:cNvPicPr>
            <a:picLocks noChangeAspect="1"/>
          </p:cNvPicPr>
          <p:nvPr>
            <p:custDataLst>
              <p:tags r:id="rId3"/>
            </p:custDataLst>
          </p:nvPr>
        </p:nvPicPr>
        <p:blipFill>
          <a:blip r:embed="rId13"/>
          <a:stretch>
            <a:fillRect/>
          </a:stretch>
        </p:blipFill>
        <p:spPr>
          <a:xfrm>
            <a:off x="1086380" y="5076278"/>
            <a:ext cx="2340168" cy="259479"/>
          </a:xfrm>
          <a:prstGeom prst="rect">
            <a:avLst/>
          </a:prstGeom>
        </p:spPr>
      </p:pic>
      <p:pic>
        <p:nvPicPr>
          <p:cNvPr id="13" name="Picture 12"/>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592840" y="4543127"/>
            <a:ext cx="1234500" cy="257707"/>
          </a:xfrm>
          <a:prstGeom prst="rect">
            <a:avLst/>
          </a:prstGeom>
        </p:spPr>
      </p:pic>
      <p:pic>
        <p:nvPicPr>
          <p:cNvPr id="20" name="Picture 19">
            <a:extLst>
              <a:ext uri="{FF2B5EF4-FFF2-40B4-BE49-F238E27FC236}">
                <a16:creationId xmlns:a16="http://schemas.microsoft.com/office/drawing/2014/main" id="{14C32533-0F92-4149-A63D-92649D542CB7}"/>
              </a:ext>
            </a:extLst>
          </p:cNvPr>
          <p:cNvPicPr>
            <a:picLocks noChangeAspect="1"/>
          </p:cNvPicPr>
          <p:nvPr>
            <p:custDataLst>
              <p:tags r:id="rId5"/>
            </p:custDataLst>
          </p:nvPr>
        </p:nvPicPr>
        <p:blipFill>
          <a:blip r:embed="rId15"/>
          <a:stretch>
            <a:fillRect/>
          </a:stretch>
        </p:blipFill>
        <p:spPr>
          <a:xfrm>
            <a:off x="2007999" y="5626979"/>
            <a:ext cx="5403429" cy="835657"/>
          </a:xfrm>
          <a:prstGeom prst="rect">
            <a:avLst/>
          </a:prstGeom>
        </p:spPr>
      </p:pic>
      <p:pic>
        <p:nvPicPr>
          <p:cNvPr id="5" name="Picture 4">
            <a:extLst>
              <a:ext uri="{FF2B5EF4-FFF2-40B4-BE49-F238E27FC236}">
                <a16:creationId xmlns:a16="http://schemas.microsoft.com/office/drawing/2014/main" id="{A00FFC19-6362-4EF7-BD9E-C9B8F3AFA119}"/>
              </a:ext>
            </a:extLst>
          </p:cNvPr>
          <p:cNvPicPr>
            <a:picLocks noChangeAspect="1"/>
          </p:cNvPicPr>
          <p:nvPr>
            <p:custDataLst>
              <p:tags r:id="rId6"/>
            </p:custDataLst>
          </p:nvPr>
        </p:nvPicPr>
        <p:blipFill>
          <a:blip r:embed="rId16"/>
          <a:stretch>
            <a:fillRect/>
          </a:stretch>
        </p:blipFill>
        <p:spPr>
          <a:xfrm>
            <a:off x="968666" y="2859400"/>
            <a:ext cx="751543" cy="298057"/>
          </a:xfrm>
          <a:prstGeom prst="rect">
            <a:avLst/>
          </a:prstGeom>
        </p:spPr>
      </p:pic>
      <p:pic>
        <p:nvPicPr>
          <p:cNvPr id="14" name="Picture 13">
            <a:extLst>
              <a:ext uri="{FF2B5EF4-FFF2-40B4-BE49-F238E27FC236}">
                <a16:creationId xmlns:a16="http://schemas.microsoft.com/office/drawing/2014/main" id="{638CCE73-A3D5-4E3C-AACD-5022737E3391}"/>
              </a:ext>
            </a:extLst>
          </p:cNvPr>
          <p:cNvPicPr>
            <a:picLocks noChangeAspect="1"/>
          </p:cNvPicPr>
          <p:nvPr>
            <p:custDataLst>
              <p:tags r:id="rId7"/>
            </p:custDataLst>
          </p:nvPr>
        </p:nvPicPr>
        <p:blipFill>
          <a:blip r:embed="rId16"/>
          <a:stretch>
            <a:fillRect/>
          </a:stretch>
        </p:blipFill>
        <p:spPr>
          <a:xfrm>
            <a:off x="968666" y="3930437"/>
            <a:ext cx="751543" cy="298057"/>
          </a:xfrm>
          <a:prstGeom prst="rect">
            <a:avLst/>
          </a:prstGeom>
        </p:spPr>
      </p:pic>
    </p:spTree>
    <p:extLst>
      <p:ext uri="{BB962C8B-B14F-4D97-AF65-F5344CB8AC3E}">
        <p14:creationId xmlns:p14="http://schemas.microsoft.com/office/powerpoint/2010/main" val="394047095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5"/>
          <p:cNvSpPr>
            <a:spLocks noGrp="1" noChangeArrowheads="1"/>
          </p:cNvSpPr>
          <p:nvPr>
            <p:ph type="title"/>
          </p:nvPr>
        </p:nvSpPr>
        <p:spPr>
          <a:effectLst/>
        </p:spPr>
        <p:txBody>
          <a:bodyPr/>
          <a:lstStyle/>
          <a:p>
            <a:r>
              <a:rPr lang="en-US" sz="4000" dirty="0"/>
              <a:t>Results of the CFD analysis and our model equations</a:t>
            </a:r>
          </a:p>
        </p:txBody>
      </p:sp>
      <p:sp>
        <p:nvSpPr>
          <p:cNvPr id="50194" name="Text Box 18"/>
          <p:cNvSpPr txBox="1">
            <a:spLocks noChangeArrowheads="1"/>
          </p:cNvSpPr>
          <p:nvPr/>
        </p:nvSpPr>
        <p:spPr bwMode="auto">
          <a:xfrm>
            <a:off x="207962" y="1954564"/>
            <a:ext cx="1831975" cy="1938992"/>
          </a:xfrm>
          <a:prstGeom prst="rect">
            <a:avLst/>
          </a:prstGeom>
          <a:noFill/>
          <a:ln w="12700">
            <a:noFill/>
            <a:miter lim="800000"/>
            <a:headEnd type="none" w="lg" len="med"/>
            <a:tailEnd type="none" w="lg" len="med"/>
          </a:ln>
          <a:effectLst/>
        </p:spPr>
        <p:txBody>
          <a:bodyPr>
            <a:spAutoFit/>
          </a:bodyPr>
          <a:lstStyle/>
          <a:p>
            <a:r>
              <a:rPr lang="en-US" sz="2400" i="1" dirty="0">
                <a:latin typeface="Symbol" pitchFamily="18" charset="2"/>
              </a:rPr>
              <a:t>e</a:t>
            </a:r>
            <a:r>
              <a:rPr lang="en-US" sz="2400" dirty="0"/>
              <a:t> is more uniform when </a:t>
            </a:r>
            <a:r>
              <a:rPr lang="en-US" sz="2400" i="1" dirty="0"/>
              <a:t>H</a:t>
            </a:r>
            <a:r>
              <a:rPr lang="en-US" sz="2400" dirty="0"/>
              <a:t>/</a:t>
            </a:r>
            <a:r>
              <a:rPr lang="en-US" sz="2400" i="1" dirty="0"/>
              <a:t>S</a:t>
            </a:r>
            <a:r>
              <a:rPr lang="en-US" sz="2400" dirty="0"/>
              <a:t> is between 3 and 6.</a:t>
            </a:r>
          </a:p>
        </p:txBody>
      </p:sp>
      <p:sp>
        <p:nvSpPr>
          <p:cNvPr id="50195" name="Line 19"/>
          <p:cNvSpPr>
            <a:spLocks noChangeShapeType="1"/>
          </p:cNvSpPr>
          <p:nvPr/>
        </p:nvSpPr>
        <p:spPr bwMode="auto">
          <a:xfrm>
            <a:off x="1634344" y="3316406"/>
            <a:ext cx="1664333" cy="125559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pic>
        <p:nvPicPr>
          <p:cNvPr id="4" name="Picture 13"/>
          <p:cNvPicPr>
            <a:picLocks noChangeAspect="1" noChangeArrowheads="1"/>
          </p:cNvPicPr>
          <p:nvPr/>
        </p:nvPicPr>
        <p:blipFill>
          <a:blip r:embed="rId8" cstate="print"/>
          <a:srcRect/>
          <a:stretch>
            <a:fillRect/>
          </a:stretch>
        </p:blipFill>
        <p:spPr bwMode="auto">
          <a:xfrm>
            <a:off x="2921149" y="2552551"/>
            <a:ext cx="4019550" cy="2867025"/>
          </a:xfrm>
          <a:prstGeom prst="rect">
            <a:avLst/>
          </a:prstGeom>
          <a:noFill/>
          <a:ln w="9525">
            <a:noFill/>
            <a:miter lim="800000"/>
            <a:headEnd/>
            <a:tailEnd/>
          </a:ln>
          <a:effectLst/>
        </p:spPr>
      </p:pic>
      <p:pic>
        <p:nvPicPr>
          <p:cNvPr id="11" name="Picture 343"/>
          <p:cNvPicPr>
            <a:picLocks noChangeArrowheads="1"/>
          </p:cNvPicPr>
          <p:nvPr/>
        </p:nvPicPr>
        <p:blipFill>
          <a:blip r:embed="rId9" cstate="screen"/>
          <a:srcRect/>
          <a:stretch>
            <a:fillRect/>
          </a:stretch>
        </p:blipFill>
        <p:spPr bwMode="auto">
          <a:xfrm>
            <a:off x="8492836" y="-92598"/>
            <a:ext cx="651164" cy="6016191"/>
          </a:xfrm>
          <a:prstGeom prst="rect">
            <a:avLst/>
          </a:prstGeom>
          <a:noFill/>
          <a:ln w="0">
            <a:noFill/>
            <a:miter lim="800000"/>
            <a:headEnd/>
            <a:tailEnd/>
          </a:ln>
        </p:spPr>
      </p:pic>
      <p:cxnSp>
        <p:nvCxnSpPr>
          <p:cNvPr id="14" name="Straight Connector 13"/>
          <p:cNvCxnSpPr/>
          <p:nvPr/>
        </p:nvCxnSpPr>
        <p:spPr bwMode="auto">
          <a:xfrm flipV="1">
            <a:off x="3657600" y="2391287"/>
            <a:ext cx="0" cy="2477588"/>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Arrow Connector 15"/>
          <p:cNvCxnSpPr/>
          <p:nvPr/>
        </p:nvCxnSpPr>
        <p:spPr bwMode="auto">
          <a:xfrm flipV="1">
            <a:off x="5882185" y="2444065"/>
            <a:ext cx="414112" cy="872341"/>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7" name="TextBox 16"/>
              <p:cNvSpPr txBox="1"/>
              <p:nvPr/>
            </p:nvSpPr>
            <p:spPr>
              <a:xfrm>
                <a:off x="211955" y="4327476"/>
                <a:ext cx="1958421" cy="523220"/>
              </a:xfrm>
              <a:prstGeom prst="rect">
                <a:avLst/>
              </a:prstGeom>
              <a:noFill/>
            </p:spPr>
            <p:txBody>
              <a:bodyPr wrap="none" rtlCol="0">
                <a:spAutoFit/>
              </a:bodyPr>
              <a:lstStyle/>
              <a:p>
                <a:r>
                  <a:rPr lang="en-US" dirty="0"/>
                  <a:t>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a:t>
                </a:r>
              </a:p>
            </p:txBody>
          </p:sp>
        </mc:Choice>
        <mc:Fallback xmlns="">
          <p:sp>
            <p:nvSpPr>
              <p:cNvPr id="17" name="TextBox 16"/>
              <p:cNvSpPr txBox="1">
                <a:spLocks noRot="1" noChangeAspect="1" noMove="1" noResize="1" noEditPoints="1" noAdjustHandles="1" noChangeArrowheads="1" noChangeShapeType="1" noTextEdit="1"/>
              </p:cNvSpPr>
              <p:nvPr/>
            </p:nvSpPr>
            <p:spPr>
              <a:xfrm>
                <a:off x="211955" y="4327476"/>
                <a:ext cx="1958421" cy="523220"/>
              </a:xfrm>
              <a:prstGeom prst="rect">
                <a:avLst/>
              </a:prstGeom>
              <a:blipFill>
                <a:blip r:embed="rId10"/>
                <a:stretch>
                  <a:fillRect l="-6542" t="-12791" r="-5296"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4749" y="5419576"/>
                <a:ext cx="6586098" cy="830997"/>
              </a:xfrm>
              <a:prstGeom prst="rect">
                <a:avLst/>
              </a:prstGeom>
              <a:noFill/>
            </p:spPr>
            <p:txBody>
              <a:bodyPr wrap="none" rtlCol="0">
                <a:spAutoFit/>
              </a:bodyPr>
              <a:lstStyle/>
              <a:p>
                <a:r>
                  <a:rPr lang="en-US" sz="2400" dirty="0"/>
                  <a:t>Prior to 2015 all AguaClara designs had an H/S &gt; 5.</a:t>
                </a:r>
              </a:p>
              <a:p>
                <a:r>
                  <a:rPr lang="en-US" sz="2400" dirty="0"/>
                  <a:t>Future designs will have 3 &lt;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r>
                      <a:rPr lang="en-US" sz="2400" b="0" i="1" smtClean="0">
                        <a:latin typeface="Cambria Math" panose="02040503050406030204" pitchFamily="18" charset="0"/>
                      </a:rPr>
                      <m:t> </m:t>
                    </m:r>
                  </m:oMath>
                </a14:m>
                <a:r>
                  <a:rPr lang="en-US" sz="2400" dirty="0"/>
                  <a:t>&lt; 6</a:t>
                </a:r>
              </a:p>
            </p:txBody>
          </p:sp>
        </mc:Choice>
        <mc:Fallback xmlns="">
          <p:sp>
            <p:nvSpPr>
              <p:cNvPr id="3" name="TextBox 2"/>
              <p:cNvSpPr txBox="1">
                <a:spLocks noRot="1" noChangeAspect="1" noMove="1" noResize="1" noEditPoints="1" noAdjustHandles="1" noChangeArrowheads="1" noChangeShapeType="1" noTextEdit="1"/>
              </p:cNvSpPr>
              <p:nvPr/>
            </p:nvSpPr>
            <p:spPr>
              <a:xfrm>
                <a:off x="504749" y="5419576"/>
                <a:ext cx="6586098" cy="830997"/>
              </a:xfrm>
              <a:prstGeom prst="rect">
                <a:avLst/>
              </a:prstGeom>
              <a:blipFill>
                <a:blip r:embed="rId11"/>
                <a:stretch>
                  <a:fillRect l="-1481" t="-25000" r="-463" b="-10735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F66E209-827C-4ABA-A60A-19EA90EEA3C3}"/>
              </a:ext>
            </a:extLst>
          </p:cNvPr>
          <p:cNvPicPr>
            <a:picLocks noChangeAspect="1"/>
          </p:cNvPicPr>
          <p:nvPr>
            <p:custDataLst>
              <p:tags r:id="rId1"/>
            </p:custDataLst>
          </p:nvPr>
        </p:nvPicPr>
        <p:blipFill>
          <a:blip r:embed="rId12"/>
          <a:stretch>
            <a:fillRect/>
          </a:stretch>
        </p:blipFill>
        <p:spPr>
          <a:xfrm>
            <a:off x="1875460" y="1616842"/>
            <a:ext cx="1664333" cy="735986"/>
          </a:xfrm>
          <a:prstGeom prst="rect">
            <a:avLst/>
          </a:prstGeom>
        </p:spPr>
      </p:pic>
      <p:pic>
        <p:nvPicPr>
          <p:cNvPr id="8" name="Picture 7">
            <a:extLst>
              <a:ext uri="{FF2B5EF4-FFF2-40B4-BE49-F238E27FC236}">
                <a16:creationId xmlns:a16="http://schemas.microsoft.com/office/drawing/2014/main" id="{4D51922D-EE0F-44BD-ACB8-0389D3518468}"/>
              </a:ext>
            </a:extLst>
          </p:cNvPr>
          <p:cNvPicPr>
            <a:picLocks noChangeAspect="1"/>
          </p:cNvPicPr>
          <p:nvPr>
            <p:custDataLst>
              <p:tags r:id="rId2"/>
            </p:custDataLst>
          </p:nvPr>
        </p:nvPicPr>
        <p:blipFill>
          <a:blip r:embed="rId13"/>
          <a:stretch>
            <a:fillRect/>
          </a:stretch>
        </p:blipFill>
        <p:spPr>
          <a:xfrm>
            <a:off x="4154435" y="1671638"/>
            <a:ext cx="4019542" cy="718184"/>
          </a:xfrm>
          <a:prstGeom prst="rect">
            <a:avLst/>
          </a:prstGeom>
        </p:spPr>
      </p:pic>
      <p:pic>
        <p:nvPicPr>
          <p:cNvPr id="25" name="Picture 24">
            <a:extLst>
              <a:ext uri="{FF2B5EF4-FFF2-40B4-BE49-F238E27FC236}">
                <a16:creationId xmlns:a16="http://schemas.microsoft.com/office/drawing/2014/main" id="{7AAD07F5-B482-4411-AB81-2CDF8A2047CF}"/>
              </a:ext>
            </a:extLst>
          </p:cNvPr>
          <p:cNvPicPr>
            <a:picLocks noChangeAspect="1"/>
          </p:cNvPicPr>
          <p:nvPr>
            <p:custDataLst>
              <p:tags r:id="rId3"/>
            </p:custDataLst>
          </p:nvPr>
        </p:nvPicPr>
        <p:blipFill>
          <a:blip r:embed="rId14"/>
          <a:stretch>
            <a:fillRect/>
          </a:stretch>
        </p:blipFill>
        <p:spPr>
          <a:xfrm>
            <a:off x="270990" y="3976844"/>
            <a:ext cx="1342172" cy="298058"/>
          </a:xfrm>
          <a:prstGeom prst="rect">
            <a:avLst/>
          </a:prstGeom>
        </p:spPr>
      </p:pic>
      <p:pic>
        <p:nvPicPr>
          <p:cNvPr id="10" name="Picture 9">
            <a:extLst>
              <a:ext uri="{FF2B5EF4-FFF2-40B4-BE49-F238E27FC236}">
                <a16:creationId xmlns:a16="http://schemas.microsoft.com/office/drawing/2014/main" id="{9B528C2D-FD87-4B08-A3EB-A0D5059747C2}"/>
              </a:ext>
            </a:extLst>
          </p:cNvPr>
          <p:cNvPicPr>
            <a:picLocks noChangeAspect="1"/>
          </p:cNvPicPr>
          <p:nvPr>
            <p:custDataLst>
              <p:tags r:id="rId4"/>
            </p:custDataLst>
          </p:nvPr>
        </p:nvPicPr>
        <p:blipFill>
          <a:blip r:embed="rId15"/>
          <a:stretch>
            <a:fillRect/>
          </a:stretch>
        </p:blipFill>
        <p:spPr>
          <a:xfrm>
            <a:off x="207962" y="4997923"/>
            <a:ext cx="3212800" cy="413258"/>
          </a:xfrm>
          <a:prstGeom prst="rect">
            <a:avLst/>
          </a:prstGeom>
        </p:spPr>
      </p:pic>
      <p:pic>
        <p:nvPicPr>
          <p:cNvPr id="20" name="Picture 19">
            <a:extLst>
              <a:ext uri="{FF2B5EF4-FFF2-40B4-BE49-F238E27FC236}">
                <a16:creationId xmlns:a16="http://schemas.microsoft.com/office/drawing/2014/main" id="{4289A2A0-89AA-484E-90F3-C449DFD1AF1E}"/>
              </a:ext>
            </a:extLst>
          </p:cNvPr>
          <p:cNvPicPr>
            <a:picLocks noChangeAspect="1"/>
          </p:cNvPicPr>
          <p:nvPr>
            <p:custDataLst>
              <p:tags r:id="rId5"/>
            </p:custDataLst>
          </p:nvPr>
        </p:nvPicPr>
        <p:blipFill>
          <a:blip r:embed="rId16"/>
          <a:stretch>
            <a:fillRect/>
          </a:stretch>
        </p:blipFill>
        <p:spPr>
          <a:xfrm>
            <a:off x="2267796" y="3110494"/>
            <a:ext cx="751543" cy="298057"/>
          </a:xfrm>
          <a:prstGeom prst="rect">
            <a:avLst/>
          </a:prstGeom>
        </p:spPr>
      </p:pic>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effectLst/>
        </p:spPr>
        <p:txBody>
          <a:bodyPr/>
          <a:lstStyle/>
          <a:p>
            <a:r>
              <a:rPr lang="en-US" dirty="0"/>
              <a:t>Design Considerations</a:t>
            </a:r>
          </a:p>
        </p:txBody>
      </p:sp>
      <p:sp>
        <p:nvSpPr>
          <p:cNvPr id="68611" name="Rectangle 3"/>
          <p:cNvSpPr>
            <a:spLocks noGrp="1" noChangeArrowheads="1"/>
          </p:cNvSpPr>
          <p:nvPr>
            <p:ph idx="1"/>
          </p:nvPr>
        </p:nvSpPr>
        <p:spPr/>
        <p:txBody>
          <a:bodyPr/>
          <a:lstStyle/>
          <a:p>
            <a:pPr>
              <a:lnSpc>
                <a:spcPct val="80000"/>
              </a:lnSpc>
            </a:pPr>
            <a:r>
              <a:rPr lang="en-US" sz="2800" dirty="0"/>
              <a:t>The length of the flocculator channels matches the length of the sedimentation tank (thus far…)</a:t>
            </a:r>
          </a:p>
          <a:p>
            <a:pPr>
              <a:lnSpc>
                <a:spcPct val="80000"/>
              </a:lnSpc>
            </a:pPr>
            <a:r>
              <a:rPr lang="en-US" sz="2800" dirty="0"/>
              <a:t>Width of the flocculation channel?</a:t>
            </a:r>
          </a:p>
          <a:p>
            <a:pPr lvl="1">
              <a:lnSpc>
                <a:spcPct val="80000"/>
              </a:lnSpc>
            </a:pPr>
            <a:r>
              <a:rPr lang="en-US" dirty="0"/>
              <a:t>Minimum? ________________</a:t>
            </a:r>
          </a:p>
          <a:p>
            <a:pPr lvl="1">
              <a:lnSpc>
                <a:spcPct val="80000"/>
              </a:lnSpc>
            </a:pPr>
            <a:r>
              <a:rPr lang="en-US" dirty="0"/>
              <a:t>Material limitations (polycarbonate or concrete)</a:t>
            </a:r>
          </a:p>
          <a:p>
            <a:pPr lvl="1">
              <a:lnSpc>
                <a:spcPct val="80000"/>
              </a:lnSpc>
            </a:pPr>
            <a:r>
              <a:rPr lang="en-US" dirty="0"/>
              <a:t>Vary to optimize flocculation </a:t>
            </a:r>
            <a:br>
              <a:rPr lang="en-US" dirty="0"/>
            </a:br>
            <a:r>
              <a:rPr lang="en-US" dirty="0"/>
              <a:t>efficiency (function of geometry)</a:t>
            </a:r>
          </a:p>
          <a:p>
            <a:pPr>
              <a:lnSpc>
                <a:spcPct val="80000"/>
              </a:lnSpc>
            </a:pPr>
            <a:r>
              <a:rPr lang="en-US" sz="2800" dirty="0"/>
              <a:t>Need to determine</a:t>
            </a:r>
          </a:p>
          <a:p>
            <a:pPr lvl="1">
              <a:lnSpc>
                <a:spcPct val="80000"/>
              </a:lnSpc>
            </a:pPr>
            <a:r>
              <a:rPr lang="en-US" dirty="0"/>
              <a:t>Head loss</a:t>
            </a:r>
          </a:p>
          <a:p>
            <a:pPr lvl="1">
              <a:lnSpc>
                <a:spcPct val="80000"/>
              </a:lnSpc>
            </a:pPr>
            <a:r>
              <a:rPr lang="en-US" dirty="0"/>
              <a:t>Residence time</a:t>
            </a:r>
          </a:p>
          <a:p>
            <a:pPr lvl="1">
              <a:lnSpc>
                <a:spcPct val="80000"/>
              </a:lnSpc>
            </a:pPr>
            <a:r>
              <a:rPr lang="en-US" dirty="0"/>
              <a:t>Baffle spacing</a:t>
            </a:r>
          </a:p>
          <a:p>
            <a:pPr lvl="1">
              <a:lnSpc>
                <a:spcPct val="80000"/>
              </a:lnSpc>
            </a:pPr>
            <a:r>
              <a:rPr lang="en-US" dirty="0"/>
              <a:t>Number of baffles</a:t>
            </a:r>
          </a:p>
        </p:txBody>
      </p:sp>
      <p:sp>
        <p:nvSpPr>
          <p:cNvPr id="10" name="TextBox 9"/>
          <p:cNvSpPr txBox="1"/>
          <p:nvPr/>
        </p:nvSpPr>
        <p:spPr>
          <a:xfrm>
            <a:off x="3028208" y="2711718"/>
            <a:ext cx="2148345" cy="523220"/>
          </a:xfrm>
          <a:prstGeom prst="rect">
            <a:avLst/>
          </a:prstGeom>
          <a:noFill/>
        </p:spPr>
        <p:txBody>
          <a:bodyPr wrap="none" rtlCol="0">
            <a:spAutoFit/>
          </a:bodyPr>
          <a:lstStyle/>
          <a:p>
            <a:r>
              <a:rPr lang="en-US" dirty="0">
                <a:solidFill>
                  <a:schemeClr val="accent4"/>
                </a:solidFill>
              </a:rPr>
              <a:t>Human width</a:t>
            </a:r>
          </a:p>
        </p:txBody>
      </p:sp>
      <p:pic>
        <p:nvPicPr>
          <p:cNvPr id="2234370" name="Picture 2"/>
          <p:cNvPicPr>
            <a:picLocks noChangeAspect="1" noChangeArrowheads="1"/>
          </p:cNvPicPr>
          <p:nvPr/>
        </p:nvPicPr>
        <p:blipFill>
          <a:blip r:embed="rId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5858635" y="4012797"/>
            <a:ext cx="3285366" cy="284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Design Considerations</a:t>
            </a:r>
          </a:p>
        </p:txBody>
      </p:sp>
      <p:sp>
        <p:nvSpPr>
          <p:cNvPr id="3" name="Content Placeholder 2"/>
          <p:cNvSpPr>
            <a:spLocks noGrp="1"/>
          </p:cNvSpPr>
          <p:nvPr>
            <p:ph idx="1"/>
          </p:nvPr>
        </p:nvSpPr>
        <p:spPr/>
        <p:txBody>
          <a:bodyPr/>
          <a:lstStyle/>
          <a:p>
            <a:r>
              <a:rPr lang="en-US" dirty="0"/>
              <a:t>Even number of channels for AguaClara design (to keep chemical dose controller near stock tanks), but this may change if flocculators get smaller</a:t>
            </a:r>
          </a:p>
          <a:p>
            <a:r>
              <a:rPr lang="en-US" dirty="0"/>
              <a:t>Even or odd number of baffles depending on channel inlet and outlet conditions</a:t>
            </a:r>
          </a:p>
          <a:p>
            <a:r>
              <a:rPr lang="en-US" dirty="0"/>
              <a:t>Begin with the energy source for the turbulence that creates shear that creates collisions: head loss for a baffle</a:t>
            </a:r>
          </a:p>
        </p:txBody>
      </p:sp>
    </p:spTree>
    <p:extLst>
      <p:ext uri="{BB962C8B-B14F-4D97-AF65-F5344CB8AC3E}">
        <p14:creationId xmlns:p14="http://schemas.microsoft.com/office/powerpoint/2010/main" val="127419381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4290689" y="3621339"/>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2786" y="1931663"/>
            <a:ext cx="3869902" cy="16896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t>
            </a:r>
            <a:r>
              <a:rPr lang="en-US" i="1" dirty="0">
                <a:latin typeface="Symbol" pitchFamily="18" charset="2"/>
              </a:rPr>
              <a:t>P</a:t>
            </a:r>
            <a:r>
              <a:rPr lang="en-US" i="1" baseline="-25000" dirty="0"/>
              <a:t>VC</a:t>
            </a:r>
            <a:r>
              <a:rPr lang="en-US" dirty="0"/>
              <a:t> ) Conclusions </a:t>
            </a:r>
          </a:p>
        </p:txBody>
      </p:sp>
      <p:sp>
        <p:nvSpPr>
          <p:cNvPr id="3" name="Content Placeholder 2"/>
          <p:cNvSpPr>
            <a:spLocks noGrp="1"/>
          </p:cNvSpPr>
          <p:nvPr>
            <p:ph idx="1"/>
          </p:nvPr>
        </p:nvSpPr>
        <p:spPr>
          <a:xfrm>
            <a:off x="457200" y="1600200"/>
            <a:ext cx="7464903" cy="4525963"/>
          </a:xfrm>
        </p:spPr>
        <p:txBody>
          <a:bodyPr/>
          <a:lstStyle/>
          <a:p>
            <a:r>
              <a:rPr lang="en-US" dirty="0"/>
              <a:t>Draw the most extreme streamline through the transition and determine the total change in direction</a:t>
            </a:r>
          </a:p>
          <a:p>
            <a:r>
              <a:rPr lang="en-US" dirty="0"/>
              <a:t>If the change in direction for most of the fluid is 90°, then the </a:t>
            </a:r>
            <a:r>
              <a:rPr lang="en-US" i="1" dirty="0">
                <a:latin typeface="Symbol" pitchFamily="18" charset="2"/>
              </a:rPr>
              <a:t>P</a:t>
            </a:r>
            <a:r>
              <a:rPr lang="en-US" i="1" baseline="-25000" dirty="0"/>
              <a:t>VC</a:t>
            </a:r>
            <a:r>
              <a:rPr lang="en-US" dirty="0"/>
              <a:t> is approximately 0.62</a:t>
            </a:r>
          </a:p>
          <a:p>
            <a:r>
              <a:rPr lang="en-US" dirty="0"/>
              <a:t>If the change in direction for most of the fluid is 180°, then the </a:t>
            </a:r>
            <a:r>
              <a:rPr lang="en-US" i="1" dirty="0">
                <a:latin typeface="Symbol" pitchFamily="18" charset="2"/>
              </a:rPr>
              <a:t>P</a:t>
            </a:r>
            <a:r>
              <a:rPr lang="en-US" i="1" baseline="-25000" dirty="0"/>
              <a:t>VC</a:t>
            </a:r>
            <a:r>
              <a:rPr lang="en-US" dirty="0"/>
              <a:t> is approximately 0.62</a:t>
            </a:r>
            <a:r>
              <a:rPr lang="en-US" baseline="30000" dirty="0"/>
              <a:t>2</a:t>
            </a:r>
            <a:r>
              <a:rPr lang="en-US" dirty="0"/>
              <a:t>=0.384</a:t>
            </a:r>
          </a:p>
        </p:txBody>
      </p:sp>
      <p:grpSp>
        <p:nvGrpSpPr>
          <p:cNvPr id="14" name="Group 13"/>
          <p:cNvGrpSpPr/>
          <p:nvPr/>
        </p:nvGrpSpPr>
        <p:grpSpPr>
          <a:xfrm>
            <a:off x="8059667" y="1462310"/>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 }$$&#10;&#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1874.016"/>
  <p:tag name="LATEXADDIN" val="\documentclass{article}&#10;\usepackage{amsmath}&#10;\pagestyle{empty}&#10;\begin{document}&#10;&#10;$$\varepsilon_{Max} \frac{1}{S \Pi_{VCBaffle}} \left( \frac{\Pi_{JetPlane} \bar V}{\Pi_{VCBaffle}} \right)^3$$&#10;&#10;&#10;\end{document}"/>
  <p:tag name="IGUANATEXSIZE" val="24"/>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051.369"/>
  <p:tag name="LATEXADDIN" val="\documentclass{article}&#10;\usepackage{amsmath}&#10;\pagestyle{empty}&#10;\begin{document}&#10;&#10;$$S_{Jet} = S \Pi_{VCBaffle}$$&#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304.837"/>
  <p:tag name="LATEXADDIN" val="\documentclass{article}&#10;\usepackage{amsmath}&#10;\pagestyle{empty}&#10;\begin{document}&#10;&#10;$$\bar \varepsilon = K_e \frac{\bar V^2}{2} \frac{1}{\theta_B} = \frac{K_e}{\bar V^3} 2 H_e$$&#10;&#10;&#10;\end{document}"/>
  <p:tag name="IGUANATEXSIZE" val="24"/>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68.579"/>
  <p:tag name="LATEXADDIN" val="\documentclass{article}&#10;\usepackage{amsmath}&#10;\pagestyle{empty}&#10;\begin{document}&#10;&#10;$$\Pi_{\bar \epsilon}^{\epsilon_{Max}} = \frac{\Pi_{JetPlane}^3}{\Pi_{VCBaffle}^4} \frac{2 H_e}{K_e S}$$&#10;&#10;&#10;\end{document}"/>
  <p:tag name="IGUANATEXSIZE" val="24"/>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34.9456"/>
  <p:tag name="LATEXADDIN" val="\documentclass{article}&#10;\usepackage{amsmath}&#10;\pagestyle{empty}&#10;\begin{document}&#10;&#10;$$\theta_B = \frac{H}{\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526.059"/>
  <p:tag name="LATEXADDIN" val="\documentclass{article}&#10;\usepackage{amsmath}&#10;\pagestyle{empty}&#10;\begin{document}&#10;&#10;$$\varepsilon_{Max} \cong 2 \Pi_{JetPlane}^3 \frac{V_{Jet}^2}{2} \frac{V_{Jet}}{S_{Jet}}$$&#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2287.214"/>
  <p:tag name="LATEXADDIN" val="\documentclass{article}&#10;\usepackage{amsmath}&#10;\pagestyle{empty}&#10;\begin{document}&#10;&#10;&#10;$$\alpha_\varepsilon = \frac{1}{S \Pi_{VCBaffle}} \left( \frac{\Pi_{PlaneJet} \bar V}{\Pi_{VCBaffle}} \right)^3 \frac{2 H}{K_B \bar V^3}$$&#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261.342"/>
  <p:tag name="ORIGINALWIDTH" val="1412.073"/>
  <p:tag name="LATEXADDIN" val="\documentclass{article}&#10;\usepackage{amsmath}&#10;\pagestyle{empty}&#10;\begin{document}&#10;&#10;&#10;$$\begin{array}{l}&#10;K_B = \left( \frac{1}{\Pi_{vc}^2} - 1 \right)^2&#10;\\ \\&#10;\Pi_{VCBaffle} = \frac{1}{\sqrt{K_B}  + 1}&#10;\\ \\&#10;\Pi_{VCBaffle}^2 = \frac{1}{\left( \sqrt{K_B}  + 1 \right)^2}&#10;\\ \\&#10;\Pi_{VCBaffle}^2 = \frac{1}{K_B + 2 \sqrt{K_B}  + 1}&#10;\end{array}$$&#10;&#10;\end{document}"/>
  <p:tag name="IGUANATEXSIZE" val="20"/>
  <p:tag name="IGUANATEXCURSOR" val="330"/>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859.3926"/>
  <p:tag name="LATEXADDIN" val="\documentclass{article}&#10;\usepackage{amsmath}&#10;\pagestyle{empty}&#10;\begin{document}&#10;&#10;$$\frac{\Pi_{JetPlane}^3}{\Pi_{VCBaffle}^4} \frac{2 H_e}{K_e S}$$&#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958.3802"/>
  <p:tag name="LATEXADDIN" val="\documentclass{article}&#10;\usepackage{amsmath}&#10;\pagestyle{empty}&#10;\begin{document}&#10;&#10;$$\Pi _{JetPlane} = 0.225$$&#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215.973"/>
  <p:tag name="LATEXADDIN" val="\documentclass{article}&#10;\usepackage{amsmath}&#10;\pagestyle{empty}&#10;\begin{document}&#10;&#10;&#10;$$\Pi_{JetPlane} = \left( &#10;  \Pi_{\bar \epsilon}^{\epsilon_{Max}} \Pi_{VCBaffle}^4 \frac{K_e}{2} \frac{S}{H_e} &#10;  \right)^\frac{1}{3}$$&#10;&#10;&#10;\end{document}"/>
  <p:tag name="IGUANATEXSIZE" val="24"/>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746.1567"/>
  <p:tag name="LATEXADDIN" val="\documentclass{article}&#10;\usepackage{amsmath}&#10;\pagestyle{empty}&#10;\begin{document}&#10;&#10;$$\frac{\Pi_{VCBaffle}^4 K_e}{\Pi_{JetPlane}^3}$$&#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842.52"/>
  <p:tag name="LATEXADDIN" val="\documentclass{article}&#10;\usepackage{amsmath}&#10;\pagestyle{empty}&#10;\begin{document}&#10;&#10;$$\Pi_{\bar \epsilon}^{\epsilon_{Max}} = \frac{\varepsilon_{Max}}{\bar \varepsilon } = \frac{\Pi_{JetPlane}^3}{\Pi_{VCBaffle}^4} \frac{2 H_e}{K_e S}$$&#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50.4312"/>
  <p:tag name="LATEXADDIN" val="\documentclass{article}&#10;\usepackage{amsmath}&#10;\pagestyle{empty}&#10;\begin{document}&#10;&#10;$$\Pi_{\bar \epsilon}^{\epsilon_{Max}} = 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8.1964"/>
  <p:tag name="LATEXADDIN" val="\documentclass{article}&#10;\usepackage{amsmath}&#10;\usepackage{xcolor}&#10;\pagestyle{empty}&#10;\begin{document}&#10;&#10;\definecolor{Monred}{RGB}{172,0,0}&#10;&#10;$$H_e = H$$&#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46.9441"/>
  <p:tag name="LATEXADDIN" val="\documentclass{article}&#10;\usepackage{amsmath}&#10;\usepackage{xcolor}&#10;\pagestyle{empty}&#10;\begin{document}&#10;&#10;\definecolor{Monred}{RGB}{172,0,0}&#10;&#10;$$H_e = \frac{H}{2}$$&#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77.8777"/>
  <p:tag name="LATEXADDIN" val="\documentclass{article}&#10;\usepackage{amsmath}&#10;\pagestyle{empty}&#10;\begin{document}&#10;&#10;$$\bar G\theta  = \frac{3}{2} \frac{\left( \Lambda^2 - \Lambda_0^2 \right)}{k \pi d_P^2 \alpha}$$&#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32.171"/>
  <p:tag name="LATEXADDIN" val="\documentclass{article}&#10;\usepackage{amsmath}&#10;\pagestyle{empty}&#10;\begin{document}&#10;&#10;$$g h_{Floc}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71.1286"/>
  <p:tag name="LATEXADDIN" val="\documentclass{article}&#10;\usepackage{amsmath}&#10;\pagestyle{empty}&#10;\begin{document}&#10;&#10;$$h_{Floc} = \sum K_e \frac{V^2}{2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bar G = \sqrt{ \frac{\bar \varepsilon}{\nu}}$$&#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32.6959"/>
  <p:tag name="LATEXADDIN" val="\documentclass{article}&#10;\usepackage{amsmath}&#10;\pagestyle{empty}&#10;\begin{document}&#10;&#10;$$\bar \varepsilon = \nu \bar G^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82.1522"/>
  <p:tag name="LATEXADDIN" val="\documentclass{article}&#10;\usepackage{amsmath}&#10;\pagestyle{empty}&#10;\begin{document}&#10;&#10;$$h_{Floc} = \bar G \theta \frac{\nu \bar G}{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77.8777"/>
  <p:tag name="LATEXADDIN" val="\documentclass{article}&#10;\usepackage{amsmath}&#10;\pagestyle{empty}&#10;\begin{document}&#10;&#10;$$\bar G \theta  = \frac{3}{2} \frac{\left( \Lambda^2 - \Lambda_0^2 \right)}{k \pi d_P^2 \alpha}$$&#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77.6903"/>
  <p:tag name="LATEXADDIN" val="\documentclass{article}&#10;\usepackage{amsmath}&#10;\pagestyle{empty}&#10;\begin{document}&#10;&#10;$$g h_e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bar G = \sqrt{ \frac{\bar \varepsilon}{\nu}}$$&#10;&#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83.9145"/>
  <p:tag name="LATEXADDIN" val="\documentclass{article}&#10;\usepackage{amsmath}&#10;\pagestyle{empty}&#10;\begin{document}&#10;&#10;$$g h_e = K_e \frac{V^2}{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1.946"/>
  <p:tag name="LATEXADDIN" val="\documentclass{article}&#10;\usepackage{amsmath}&#10;\pagestyle{empty}&#10;\begin{document}&#10;&#10;$$\bar V  = \frac{H_e}{\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82.1522"/>
  <p:tag name="LATEXADDIN" val="\documentclass{article}&#10;\usepackage{amsmath}&#10;\pagestyle{empty}&#10;\begin{document}&#10;&#10;$$h_{Floc} = \bar G \theta \frac{\nu \bar G}{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10;$$\left( \frac{\varepsilon}{\nu} \right)^\frac{1}{2}$$&#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637.4203"/>
  <p:tag name="LATEXADDIN" val="\documentclass{article}&#10;\usepackage{amsmath}&#10;\pagestyle{empty}&#10;\begin{document}&#10;&#10;$$\bar G = \frac{g h_{Floc}}{\left( \bar G \theta \right) \nu}$$&#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25.9093"/>
  <p:tag name="LATEXADDIN" val="\documentclass{article}&#10;\usepackage{amsmath}&#10;\pagestyle{empty}&#10;\begin{document}&#10;&#10;$$\bar G \theta  = \sqrt{ \frac{g h_e \theta}{\nu}}$$&#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98.9502"/>
  <p:tag name="LATEXADDIN" val="\documentclass{article}&#10;\usepackage{amsmath}&#10;\pagestyle{empty}&#10;\begin{document}&#10;&#10;$$\theta = \frac{G \theta}{G}$$&#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98.9502"/>
  <p:tag name="LATEXADDIN" val="\documentclass{article}&#10;\usepackage{amsmath}&#10;\pagestyle{empty}&#10;\begin{document}&#10;&#10;$$\theta = \frac{G \theta}{G}$$&#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32.6959"/>
  <p:tag name="LATEXADDIN" val="\documentclass{article}&#10;\usepackage{amsmath}&#10;\pagestyle{empty}&#10;\begin{document}&#10;&#10;$$\bar \varepsilon  = \nu \bar G^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643.4196"/>
  <p:tag name="LATEXADDIN" val="\documentclass{article}&#10;\usepackage{amsmath}&#10;\pagestyle{empty}&#10;\begin{document}&#10;&#10;$$\bar \varepsilon = K_e \frac{\bar V^2}{2} \frac{1}{\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5.9505"/>
  <p:tag name="LATEXADDIN" val="\documentclass{article}&#10;\usepackage{amsmath}&#10;\pagestyle{empty}&#10;\begin{document}&#10;&#10;$$\theta  = \frac{H_e}{\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13.9108"/>
  <p:tag name="LATEXADDIN" val="\documentclass{article}&#10;\usepackage{amsmath}&#10;\pagestyle{empty}&#10;\begin{document}&#10;&#10;$$\nu \bar G^2 = \frac{K_e \bar V^3}{2 H_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10;$$v_r \approx \Lambda G$$&#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9.359"/>
  <p:tag name="LATEXADDIN" val="\documentclass{article}&#10;\usepackage{amsmath}&#10;\pagestyle{empty}&#10;\begin{document}&#10;&#10;$$\nu \bar G^2 = \frac{K_e}{2 H_e} \left( \frac{Q}{W S} \right)^3$$&#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8.849"/>
  <p:tag name="LATEXADDIN" val="\documentclass{article}&#10;\usepackage{amsmath}&#10;\pagestyle{empty}&#10;\begin{document}&#10;&#10;$$\bar G = \sqrt{ \frac{K_e}{2 \nu H_e} \left( \frac{Q}{W S} \right)^3}$$&#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bar \varepsilon }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9.359"/>
  <p:tag name="LATEXADDIN" val="\documentclass{article}&#10;\usepackage{amsmath}&#10;\pagestyle{empty}&#10;\begin{document}&#10;&#10;$$\nu \bar G^2 = \frac{K_e}{2 H_e} \left( \frac{Q}{W S} \right)^3$$&#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156.355"/>
  <p:tag name="LATEXADDIN" val="\documentclass{article}&#10;\usepackage{amsmath}&#10;\pagestyle{empty}&#10;\begin{document}&#10;&#10;$$W = \frac{Q}{S}\left( \frac{K_e}{2 H_e \nu \bar G^2} \right)^\frac{1}{3}$$&#10;&#10;&#10;\end{document}"/>
  <p:tag name="IGUANATEXSIZE" val="24"/>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pagestyle{empty}&#10;\begin{document}&#10;&#10;$$S = \frac{H_e}{\Pi_{H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99.55"/>
  <p:tag name="LATEXADDIN" val="\documentclass{article}&#10;\usepackage{amsmath}&#10;\pagestyle{empty}&#10;\begin{document}&#10;&#10;$$W_{Min} = \frac{\Pi_{HS} Q}{H_e} \left( \frac{K_e}{2 H_e \nu \bar G^2} \right)^\frac{1}{3}$$&#10;&#10;\end{document}"/>
  <p:tag name="IGUANATEXSIZE" val="24"/>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651.6685"/>
  <p:tag name="LATEXADDIN" val="\documentclass{article}&#10;\usepackage{amsmath}&#10;\pagestyle{empty}&#10;\begin{document}&#10;&#10;$$H_e = \Pi_{HS}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588.6764"/>
  <p:tag name="LATEXADDIN" val="\documentclass{article}&#10;\usepackage{amsmath}&#10;\pagestyle{empty}&#10;\begin{document}&#10;&#10;$$\Pi_{HS} = \frac{H_e}{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698.1628"/>
  <p:tag name="LATEXADDIN" val="\documentclass{article}&#10;\usepackage{amsmath}&#10;\pagestyle{empty}&#10;\begin{document}&#10;&#10;$$S = \frac{H_{e_{Max}}}{\Pi_{HS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854.518"/>
  <p:tag name="LATEXADDIN" val="\documentclass{article}&#10;\usepackage{amsmath}&#10;\pagestyle{empty}&#10;\begin{document}&#10;&#10;$$H_{e_{Max}} = \left[ \frac{K_e}{2 \nu \bar G^2} \left( \frac{Q \Pi_{HS_{Max}}}{W} \right)^3 \right]^\frac{1}{4}$$&#10;&#10;&#10;\end{document}"/>
  <p:tag name="IGUANATEXSIZE" val="24"/>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9.359"/>
  <p:tag name="LATEXADDIN" val="\documentclass{article}&#10;\usepackage{amsmath}&#10;\pagestyle{empty}&#10;\begin{document}&#10;&#10;$$\nu \bar G^2 = \frac{K_e}{2 H_e} \left( \frac{Q}{W S} \right)^3$$&#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637.4203"/>
  <p:tag name="LATEXADDIN" val="\documentclass{article}&#10;\usepackage{amsmath}&#10;\pagestyle{empty}&#10;\begin{document}&#10;&#10;$$\bar G = \frac{g h_{Floc}}{\left( \bar G \theta \right) \nu}$$&#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98.9502"/>
  <p:tag name="LATEXADDIN" val="\documentclass{article}&#10;\usepackage{amsmath}&#10;\pagestyle{empty}&#10;\begin{document}&#10;&#10;$$\theta = \frac{G \theta}{G}$$&#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99.55"/>
  <p:tag name="LATEXADDIN" val="\documentclass{article}&#10;\usepackage{amsmath}&#10;\pagestyle{empty}&#10;\begin{document}&#10;&#10;$$W_{Min} = \frac{\Pi_{HS} Q}{H_e} \left( \frac{K_e}{2 H_e \nu \bar G^2} \right)^\frac{1}{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854.518"/>
  <p:tag name="LATEXADDIN" val="\documentclass{article}&#10;\usepackage{amsmath}&#10;\pagestyle{empty}&#10;\begin{document}&#10;&#10;$$H_{e_{Max}} = \left[ \frac{K_e}{2 \nu \bar G^2} \left( \frac{Q \Pi_{HS_{Max}}}{W} \right)^3 \right]^\frac{1}{4}$$&#10;&#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148.106"/>
  <p:tag name="LATEXADDIN" val="\documentclass{article}&#10;\usepackage{amsmath}&#10;\pagestyle{empty}&#10;\begin{document}&#10;&#10;$$S = \left( \frac{K_e}{2 H_e G^2 \nu } \right)^\frac{1}{3} \frac{Q}{W}$$&#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pagestyle{empty}&#10;\begin{document}&#10;&#10;$$K_e = \left( \frac{A_{out}}{A_{in}} - 1 \right)^2$$&#10;&#10;&#10;\end{document}"/>
  <p:tag name="IGUANATEXSIZE" val="24"/>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5.9243"/>
  <p:tag name="LATEXADDIN" val="\documentclass{article}&#10;\usepackage{amsmath}&#10;\pagestyle{empty}&#10;\begin{document}&#10;&#10;$$G \theta  = \theta \sqrt \frac{\varepsilon}{\nu}$$&#10;&#10;&#10;\end{document}"/>
  <p:tag name="IGUANATEXSIZE" val="24"/>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45.4443"/>
  <p:tag name="LATEXADDIN" val="\documentclass{article}&#10;\usepackage{amsmath}&#10;\pagestyle{empty}&#10;\begin{document}&#10;&#10;$$\theta_e = \frac{H_e}{\bar V}$$&#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38.6577"/>
  <p:tag name="LATEXADDIN" val="\documentclass{article}&#10;\usepackage{amsmath}&#10;\pagestyle{empty}&#10;\begin{document}&#10;&#10;$$\bar \varepsilon = K_e \frac{\bar V^2}{2} \frac{\bar V}{H_e}$$&#10;&#10;&#10;\end{document}"/>
  <p:tag name="IGUANATEXSIZE" val="24"/>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43.345"/>
  <p:tag name="LATEXADDIN" val="\documentclass{article}&#10;\usepackage{amsmath}&#10;\pagestyle{empty}&#10;\begin{document}&#10;&#10;$$G \theta_e = \frac{H_e}{\bar V} \sqrt{ \frac{K_e}{\nu} \frac{\bar V^2}{2} \frac{\bar V}{H_e}}$$&#10;&#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41.1324"/>
  <p:tag name="LATEXADDIN" val="\documentclass{article}&#10;\usepackage{amsmath}&#10;\pagestyle{empty}&#10;\begin{document}&#10;&#10;$$G \theta_e = \sqrt{ \frac{H_e K_e \bar V}{2 \nu}}$$&#10;&#10;&#10;\end{document}"/>
  <p:tag name="IGUANATEXSIZE" val="24"/>
  <p:tag name="IGUANATEXCURSOR" val="134"/>
  <p:tag name="TRANSPARENCY" val="True"/>
  <p:tag name="FILENAME" val=""/>
  <p:tag name="LATEXENGINEID" val="0"/>
  <p:tag name="TEMPFOLDER" val="c:\temp\"/>
  <p:tag name="LATEXFORMHEIGHT" val="324.6"/>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G \theta_e = \sqrt{ \frac{H_e K_e Q}{2\nu W S}}$$&#10;&#10;&#10;\end{document}"/>
  <p:tag name="IGUANATEXSIZE" val="24"/>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4"/>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varepsilon_{Max} \cong \frac{\left( \Pi_{RoundJet} V_{Jet} \right)^3}{D_{Jet}}$$&#10;&#10;&#10;\end{document}"/>
  <p:tag name="IGUANATEXSIZE" val="24"/>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10;$$\nu \bar G^2 = \frac{K_e V^3}{2 H_e}$$&#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bar V = \frac{4 Q}{\pi D_{Pipe}^2}$$&#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72.778"/>
  <p:tag name="LATEXADDIN" val="\documentclass{article}&#10;\usepackage{amsmath}&#10;\pagestyle{empty}&#10;\begin{document}&#10;&#10;$$K_e = \left( \frac{1}{\Pi_{VCBaffle}} - 1 \right)^2 = 2.56$$&#10;&#10;\end{document}"/>
  <p:tag name="IGUANATEXSIZE" val="24"/>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36.783"/>
  <p:tag name="LATEXADDIN" val="\documentclass{article}&#10;\usepackage{amsmath}&#10;\pagestyle{empty}&#10;\begin{document}&#10;&#10;$$\nu \bar G^2 = \frac{K_e}{2 \Pi_{HS} D_{Pipe}} \left( \frac{4 Q}{\pi D_{Pipe}^2} \right)^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703.787"/>
  <p:tag name="LATEXADDIN" val="\documentclass{article}&#10;\usepackage{amsmath}&#10;\pagestyle{empty}&#10;\begin{document}&#10;&#10;$$D_{Pipe} = \left[ \frac{K_e}{2 \Pi_{HS} \nu \bar G^2} \left( \frac{4 Q}{\pi} \right)^3 \right]^\frac{1}{7}$$&#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034.121"/>
  <p:tag name="LATEXADDIN" val="\documentclass{article}&#10;\usepackage{amsmath}&#10;\pagestyle{empty}&#10;\begin{document}&#10;&#10;$$\bar G = \sqrt{ \frac{4 g h_e Q}{\nu \pi  H_e D_{Pipe}^2} }$$&#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074.616"/>
  <p:tag name="LATEXADDIN" val="\documentclass{article}&#10;\usepackage{amsmath}&#10;\pagestyle{empty}&#10;\begin{document}&#10;&#10;$$h_e = \frac{\bar G^2 \nu \pi H_e D_{Pipe}^2}{4 g Q}$$&#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2518.185"/>
  <p:tag name="LATEXADDIN" val="\documentclass{article}&#10;\usepackage{amsmath}&#10;\pagestyle{empty}&#10;\begin{document}&#10;&#10;$$h_e = K_e \frac{V^2}{2 g} &#10;= K_e \frac{16Q^2}{2 g \pi^2 D_{Pipe}^4} &#10;= \frac{\bar G^2 \nu \pi H_e D_{Pipe}^2}{4 g Q}$$&#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478.815"/>
  <p:tag name="LATEXADDIN" val="\documentclass{article}&#10;\usepackage{amsmath}&#10;\pagestyle{empty}&#10;\begin{document}&#10;&#10;$$K_e = \frac{\pi^3 D_{Pipe}^7 \bar G^2 \nu \Pi_{HSMax}}{32 Q^3}$$&#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10;$$\bar V = \frac{4 Q}{\pi D_{Pipe}^2}$$&#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628.4214"/>
  <p:tag name="LATEXADDIN" val="\documentclass{article}&#10;\usepackage{amsmath}&#10;\pagestyle{empty}&#10;\begin{document}&#10;&#10;$$H_e = D_{Pipe}$$&#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482.565"/>
  <p:tag name="LATEXADDIN" val="\documentclass{article}&#10;\usepackage{amsmath}&#10;\pagestyle{empty}&#10;\begin{document}&#10;&#10;$$\nu \bar G^2 = \frac{K_e}{2 D_{Pipe}} \left( \frac{4 Q}{\pi D_{Pipe}^2} \right)^3$$&#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49.569"/>
  <p:tag name="LATEXADDIN" val="\documentclass{article}&#10;\usepackage{amsmath}&#10;\pagestyle{empty}&#10;\begin{document}&#10;&#10;$$D_{Pipe} = \left[ \frac{K_e}{2 \nu \bar G^2} \left( \frac{4 Q}{\pi} \right)^3 \right]^\frac{1}{7}$$&#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bar G \theta_e = \sqrt{ \frac{H_e K_e Q}{2 \nu W S}}$$&#10;&#10;&#10;\end{document}"/>
  <p:tag name="IGUANATEXSIZE" val="24"/>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86.314"/>
  <p:tag name="LATEXADDIN" val="\documentclass{article}&#10;\usepackage{amsmath}&#10;\pagestyle{empty}&#10;\begin{document}&#10;&#10;$$\bar G^2 \nu \theta = g h_{Floc} = \sum K_e \frac{V^2}{2}$$&#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090.364"/>
  <p:tag name="ORIGINALWIDTH" val="1298.088"/>
  <p:tag name="LATEXADDIN" val="\documentclass{article}&#10;\usepackage{amsmath}&#10;\pagestyle{empty}&#10;\begin{document}&#10;&#10;$$\begin{array}{l}&#10;V_{r_1} =  - \frac{Gr_1}{2}&#10;\\ \\&#10;V_{r_2} =  + \frac{Gr_2}{2}&#10;\\ \\&#10;\Delta V_r = \frac{G}{2} \left( r_1 + r_2 \right)&#10;\\ \\&#10;\left( r_1 + r_2 \right)_{Max} = \frac{2 \Delta V_{r_{Max}}}{G}&#10;\end{array}$$&#10;&#10;&#10;\end{document}"/>
  <p:tag name="IGUANATEXSIZE" val="44"/>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190.101"/>
  <p:tag name="LATEXADDIN" val="\documentclass{article}&#10;\usepackage{amsmath}&#10;\pagestyle{empty}&#10;\begin{document}&#10;&#10;$$\varepsilon_{Max} \frac{ \left( \Pi_{JetPlane} V_{Jet} \right)^3}{S_{Jet}}$$&#10;&#10;&#10;\end{document}"/>
  <p:tag name="IGUANATEXSIZE" val="24"/>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06.1867"/>
  <p:tag name="LATEXADDIN" val="\documentclass{article}&#10;\usepackage{amsmath}&#10;\pagestyle{empty}&#10;\begin{document}&#10;&#10;$$\Pi _{JetPlane}$$&#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61.2725"/>
  <p:tag name="ORIGINALWIDTH" val="447.8125"/>
  <p:tag name="LATEXADDIN" val="\documentclass{article}&#10;\usepackage{amsmath}&#10;\pagestyle{empty}&#10;\begin{document}&#10;&#10;$\bar V = \frac{Q}{SW}$&#10;&#10;&#10;\end{document}"/>
  <p:tag name="IGUANATEXSIZE" val="24"/>
  <p:tag name="IGUANATEXCURSOR" val="104"/>
  <p:tag name="TRANSPARENCY" val="True"/>
  <p:tag name="FILENAME" val=""/>
  <p:tag name="LATEXENGINEID" val="1"/>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988.3765"/>
  <p:tag name="LATEXADDIN" val="\documentclass{article}&#10;\usepackage{amsmath}&#10;\pagestyle{empty}&#10;\begin{document}&#10;&#10;$$V_{Jet} = \frac{\bar V}{\Pi_{VCBaffl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198276</TotalTime>
  <Words>3630</Words>
  <Application>Microsoft Office PowerPoint</Application>
  <PresentationFormat>On-screen Show (4:3)</PresentationFormat>
  <Paragraphs>433</Paragraphs>
  <Slides>51</Slides>
  <Notes>36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0" baseType="lpstr">
      <vt:lpstr>Times New Roman</vt:lpstr>
      <vt:lpstr>Wingdings</vt:lpstr>
      <vt:lpstr>Candara</vt:lpstr>
      <vt:lpstr>Cambria Math</vt:lpstr>
      <vt:lpstr>Arial</vt:lpstr>
      <vt:lpstr>Century Gothic</vt:lpstr>
      <vt:lpstr>Symbol</vt:lpstr>
      <vt:lpstr>Lecture 4540 2016</vt:lpstr>
      <vt:lpstr>Equation</vt:lpstr>
      <vt:lpstr>Flocculator Design</vt:lpstr>
      <vt:lpstr>Floc model for viscous dominated collisions</vt:lpstr>
      <vt:lpstr>Overview</vt:lpstr>
      <vt:lpstr>Top View</vt:lpstr>
      <vt:lpstr>Side View</vt:lpstr>
      <vt:lpstr>Design Considerations</vt:lpstr>
      <vt:lpstr>More Design Considerations</vt:lpstr>
      <vt:lpstr>Vena Contracta around a bend?</vt:lpstr>
      <vt:lpstr>Vena Contracta (PVC ) Conclusions </vt:lpstr>
      <vt:lpstr>Head Loss coefficient for a Baffle</vt:lpstr>
      <vt:lpstr>Flocculator Efficiency</vt:lpstr>
      <vt:lpstr>Why a transition at H_e∕S of 5?</vt:lpstr>
      <vt:lpstr>Simplify flocculator design by designing for high efficiency</vt:lpstr>
      <vt:lpstr>Prior to 2015 AguaClara used designs that were far from the optimum</vt:lpstr>
      <vt:lpstr>Obstacles and He/S vs H/S</vt:lpstr>
      <vt:lpstr>New Approach: Always efficient</vt:lpstr>
      <vt:lpstr>Viscous collisions or inertial collisions</vt:lpstr>
      <vt:lpstr>Ten State Standards</vt:lpstr>
      <vt:lpstr>Collision Potential</vt:lpstr>
      <vt:lpstr>Energy use (head loss) in flocculation controls velocity gradient</vt:lpstr>
      <vt:lpstr>The Influence of G ̅ or GMax</vt:lpstr>
      <vt:lpstr>The design inputs for flocculation</vt:lpstr>
      <vt:lpstr>Key equations that we can use to design flocculators</vt:lpstr>
      <vt:lpstr>Our current choice of parameter that sets energy input is head loss</vt:lpstr>
      <vt:lpstr>Design the reactor geometry to get the target velocity gradient</vt:lpstr>
      <vt:lpstr>Solve for channel width to set constraints on viable solutions</vt:lpstr>
      <vt:lpstr>Meet the target H/S by decreasing the distance H between obstacles</vt:lpstr>
      <vt:lpstr>Minimum number of expansions per depth of flocculator (given W)</vt:lpstr>
      <vt:lpstr>Our Design Approach Given energy (h_Floc or G ̅) and Gq</vt:lpstr>
      <vt:lpstr>Design Algorithm (as of 2016) Start with h_Floc and Gq</vt:lpstr>
      <vt:lpstr>Viscous Collision Potential per Flow Expansion (the detailed perspective)</vt:lpstr>
      <vt:lpstr>Almost Real Designs (Flocculator exit depth of 2 m)</vt:lpstr>
      <vt:lpstr>Velocity guidelines?</vt:lpstr>
      <vt:lpstr>Design Scaling  (Design Engine version 7099)</vt:lpstr>
      <vt:lpstr>More details</vt:lpstr>
      <vt:lpstr>Use a Pipe with orifices to make a flocculator for small flows (S=D)</vt:lpstr>
      <vt:lpstr>Estimate the orifice diameter</vt:lpstr>
      <vt:lpstr>Estimate the orifice diameter using the required value of Ke given the actual pipe ID</vt:lpstr>
      <vt:lpstr>Use a Pipe with orifices to make a flocculator for small flows (H = D)</vt:lpstr>
      <vt:lpstr>An interesting design No this wasn’t AguaClara…</vt:lpstr>
      <vt:lpstr>CEPIS Horizontal Flow Flocculator</vt:lpstr>
      <vt:lpstr>Reflection Questions</vt:lpstr>
      <vt:lpstr>Reflection Questions</vt:lpstr>
      <vt:lpstr>Reflection Questions</vt:lpstr>
      <vt:lpstr>Conclusions</vt:lpstr>
      <vt:lpstr>Shear limits the size of flocs by not allowing them to grow</vt:lpstr>
      <vt:lpstr>Shear limits the size of flocs by tearing them apart</vt:lpstr>
      <vt:lpstr>The Energy Dissipation Rate isn’t uniform</vt:lpstr>
      <vt:lpstr>Estimating the ratio</vt:lpstr>
      <vt:lpstr>Estimating</vt:lpstr>
      <vt:lpstr>Results of the CFD analysis and our model equations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Juan</cp:lastModifiedBy>
  <cp:revision>6658</cp:revision>
  <cp:lastPrinted>2017-10-01T14:51:00Z</cp:lastPrinted>
  <dcterms:created xsi:type="dcterms:W3CDTF">2009-05-27T15:44:15Z</dcterms:created>
  <dcterms:modified xsi:type="dcterms:W3CDTF">2018-05-10T13:16:40Z</dcterms:modified>
</cp:coreProperties>
</file>